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3"/>
  </p:notesMasterIdLst>
  <p:sldIdLst>
    <p:sldId id="364" r:id="rId2"/>
    <p:sldId id="256" r:id="rId3"/>
    <p:sldId id="351" r:id="rId4"/>
    <p:sldId id="303" r:id="rId5"/>
    <p:sldId id="318" r:id="rId6"/>
    <p:sldId id="334" r:id="rId7"/>
    <p:sldId id="335" r:id="rId8"/>
    <p:sldId id="336" r:id="rId9"/>
    <p:sldId id="337" r:id="rId10"/>
    <p:sldId id="350" r:id="rId11"/>
    <p:sldId id="353" r:id="rId12"/>
    <p:sldId id="357" r:id="rId13"/>
    <p:sldId id="358" r:id="rId14"/>
    <p:sldId id="354" r:id="rId15"/>
    <p:sldId id="340" r:id="rId16"/>
    <p:sldId id="320" r:id="rId17"/>
    <p:sldId id="367" r:id="rId18"/>
    <p:sldId id="311" r:id="rId19"/>
    <p:sldId id="264" r:id="rId20"/>
    <p:sldId id="265" r:id="rId21"/>
    <p:sldId id="359" r:id="rId22"/>
    <p:sldId id="312" r:id="rId23"/>
    <p:sldId id="356" r:id="rId24"/>
    <p:sldId id="331" r:id="rId25"/>
    <p:sldId id="361" r:id="rId26"/>
    <p:sldId id="362" r:id="rId27"/>
    <p:sldId id="313" r:id="rId28"/>
    <p:sldId id="270" r:id="rId29"/>
    <p:sldId id="278" r:id="rId30"/>
    <p:sldId id="314" r:id="rId31"/>
    <p:sldId id="315" r:id="rId32"/>
    <p:sldId id="316" r:id="rId33"/>
    <p:sldId id="283" r:id="rId34"/>
    <p:sldId id="284" r:id="rId35"/>
    <p:sldId id="285" r:id="rId36"/>
    <p:sldId id="287" r:id="rId37"/>
    <p:sldId id="360" r:id="rId38"/>
    <p:sldId id="307" r:id="rId39"/>
    <p:sldId id="288" r:id="rId40"/>
    <p:sldId id="377" r:id="rId41"/>
    <p:sldId id="366" r:id="rId42"/>
    <p:sldId id="376" r:id="rId43"/>
    <p:sldId id="374" r:id="rId44"/>
    <p:sldId id="375" r:id="rId45"/>
    <p:sldId id="290" r:id="rId46"/>
    <p:sldId id="291" r:id="rId47"/>
    <p:sldId id="341" r:id="rId48"/>
    <p:sldId id="343" r:id="rId49"/>
    <p:sldId id="344" r:id="rId50"/>
    <p:sldId id="368" r:id="rId51"/>
    <p:sldId id="379" r:id="rId52"/>
    <p:sldId id="380" r:id="rId53"/>
    <p:sldId id="369" r:id="rId54"/>
    <p:sldId id="373" r:id="rId55"/>
    <p:sldId id="378" r:id="rId56"/>
    <p:sldId id="347" r:id="rId57"/>
    <p:sldId id="348" r:id="rId58"/>
    <p:sldId id="355" r:id="rId59"/>
    <p:sldId id="363" r:id="rId60"/>
    <p:sldId id="371" r:id="rId61"/>
    <p:sldId id="36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1FE35-0739-4925-AFAA-5147E9BAB84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D864D-4E44-475D-B977-C8E054B1CDF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SHOCK</a:t>
          </a:r>
          <a:endParaRPr lang="en-US" b="1" dirty="0">
            <a:solidFill>
              <a:schemeClr val="tx1"/>
            </a:solidFill>
          </a:endParaRPr>
        </a:p>
      </dgm:t>
    </dgm:pt>
    <dgm:pt modelId="{25F0D9F5-2353-4B6E-99EB-56517BF3E84B}" type="parTrans" cxnId="{3246C259-5819-43A4-857C-1B60087A2185}">
      <dgm:prSet/>
      <dgm:spPr/>
      <dgm:t>
        <a:bodyPr/>
        <a:lstStyle/>
        <a:p>
          <a:endParaRPr lang="en-US"/>
        </a:p>
      </dgm:t>
    </dgm:pt>
    <dgm:pt modelId="{C0B28100-9E9C-4736-9E2C-9FFB0BA1A192}" type="sibTrans" cxnId="{3246C259-5819-43A4-857C-1B60087A2185}">
      <dgm:prSet/>
      <dgm:spPr/>
      <dgm:t>
        <a:bodyPr/>
        <a:lstStyle/>
        <a:p>
          <a:endParaRPr lang="en-US"/>
        </a:p>
      </dgm:t>
    </dgm:pt>
    <dgm:pt modelId="{44D8F9A2-E154-4FE2-96D4-B33D7DB9FD4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DISTRIBUTIVE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F94E317-3452-4B4E-AAC0-67C9EE3D59DF}" type="parTrans" cxnId="{DE788447-06B0-45AF-BA38-23F6399381D3}">
      <dgm:prSet/>
      <dgm:spPr/>
      <dgm:t>
        <a:bodyPr/>
        <a:lstStyle/>
        <a:p>
          <a:endParaRPr lang="en-US"/>
        </a:p>
      </dgm:t>
    </dgm:pt>
    <dgm:pt modelId="{89ADBF79-B527-4112-AB36-FF27DB7A758B}" type="sibTrans" cxnId="{DE788447-06B0-45AF-BA38-23F6399381D3}">
      <dgm:prSet/>
      <dgm:spPr/>
      <dgm:t>
        <a:bodyPr/>
        <a:lstStyle/>
        <a:p>
          <a:endParaRPr lang="en-US"/>
        </a:p>
      </dgm:t>
    </dgm:pt>
    <dgm:pt modelId="{FD1D42CC-37D1-430E-A889-2C91208FBC08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HYPOVOLEMIC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07C368-4444-44B8-93E2-25B27AD1D2F4}" type="parTrans" cxnId="{11291BE3-112D-4876-867D-C667C50E8133}">
      <dgm:prSet/>
      <dgm:spPr/>
      <dgm:t>
        <a:bodyPr/>
        <a:lstStyle/>
        <a:p>
          <a:endParaRPr lang="en-US"/>
        </a:p>
      </dgm:t>
    </dgm:pt>
    <dgm:pt modelId="{5DC441B1-58A5-4D56-A0DD-EB27C7D5480B}" type="sibTrans" cxnId="{11291BE3-112D-4876-867D-C667C50E8133}">
      <dgm:prSet/>
      <dgm:spPr/>
      <dgm:t>
        <a:bodyPr/>
        <a:lstStyle/>
        <a:p>
          <a:endParaRPr lang="en-US"/>
        </a:p>
      </dgm:t>
    </dgm:pt>
    <dgm:pt modelId="{4357BBC4-ED0A-4247-AB3E-CDB38869D564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CARDIOGENIC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AE18EF9-8736-4BF1-BF2A-DB13255F58F1}" type="parTrans" cxnId="{9DCDBD85-0462-407A-8301-14A9BB3D4B54}">
      <dgm:prSet/>
      <dgm:spPr/>
      <dgm:t>
        <a:bodyPr/>
        <a:lstStyle/>
        <a:p>
          <a:endParaRPr lang="en-US"/>
        </a:p>
      </dgm:t>
    </dgm:pt>
    <dgm:pt modelId="{4CE29313-3ED8-42C7-8FD1-A6DB1297EDF8}" type="sibTrans" cxnId="{9DCDBD85-0462-407A-8301-14A9BB3D4B54}">
      <dgm:prSet/>
      <dgm:spPr/>
      <dgm:t>
        <a:bodyPr/>
        <a:lstStyle/>
        <a:p>
          <a:endParaRPr lang="en-US"/>
        </a:p>
      </dgm:t>
    </dgm:pt>
    <dgm:pt modelId="{05C2CE50-EEE3-452E-A8F6-A1D027AA7AB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OBSRTUCTIVE</a:t>
          </a:r>
          <a:r>
            <a:rPr lang="en-US" dirty="0" smtClean="0"/>
            <a:t> </a:t>
          </a:r>
          <a:endParaRPr lang="en-US" dirty="0"/>
        </a:p>
      </dgm:t>
    </dgm:pt>
    <dgm:pt modelId="{12F9D152-DA6B-4D42-88BD-409BCB1733F4}" type="parTrans" cxnId="{8F3C900D-2960-436F-A58A-D87B27084C61}">
      <dgm:prSet/>
      <dgm:spPr/>
      <dgm:t>
        <a:bodyPr/>
        <a:lstStyle/>
        <a:p>
          <a:endParaRPr lang="en-US"/>
        </a:p>
      </dgm:t>
    </dgm:pt>
    <dgm:pt modelId="{30520233-2B46-4665-816B-661239ED334C}" type="sibTrans" cxnId="{8F3C900D-2960-436F-A58A-D87B27084C61}">
      <dgm:prSet/>
      <dgm:spPr/>
      <dgm:t>
        <a:bodyPr/>
        <a:lstStyle/>
        <a:p>
          <a:endParaRPr lang="en-US"/>
        </a:p>
      </dgm:t>
    </dgm:pt>
    <dgm:pt modelId="{E9B02688-5C4A-44A0-9A01-C0DACB0088B9}" type="pres">
      <dgm:prSet presAssocID="{E5F1FE35-0739-4925-AFAA-5147E9BAB84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B67FDA-9AFC-450E-B076-3DB9B7ABBFBC}" type="pres">
      <dgm:prSet presAssocID="{E5F1FE35-0739-4925-AFAA-5147E9BAB84A}" presName="matrix" presStyleCnt="0"/>
      <dgm:spPr/>
    </dgm:pt>
    <dgm:pt modelId="{5703CDF9-ACC2-405B-A04C-05F12854B245}" type="pres">
      <dgm:prSet presAssocID="{E5F1FE35-0739-4925-AFAA-5147E9BAB84A}" presName="tile1" presStyleLbl="node1" presStyleIdx="0" presStyleCnt="4" custLinFactNeighborX="0" custLinFactNeighborY="-265"/>
      <dgm:spPr/>
      <dgm:t>
        <a:bodyPr/>
        <a:lstStyle/>
        <a:p>
          <a:endParaRPr lang="en-US"/>
        </a:p>
      </dgm:t>
    </dgm:pt>
    <dgm:pt modelId="{820BEEF0-622B-49A0-814B-C08866651981}" type="pres">
      <dgm:prSet presAssocID="{E5F1FE35-0739-4925-AFAA-5147E9BAB8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63D5F-8F2A-4088-8D89-E8ABCD149417}" type="pres">
      <dgm:prSet presAssocID="{E5F1FE35-0739-4925-AFAA-5147E9BAB84A}" presName="tile2" presStyleLbl="node1" presStyleIdx="1" presStyleCnt="4"/>
      <dgm:spPr/>
      <dgm:t>
        <a:bodyPr/>
        <a:lstStyle/>
        <a:p>
          <a:endParaRPr lang="en-US"/>
        </a:p>
      </dgm:t>
    </dgm:pt>
    <dgm:pt modelId="{3E66413F-E254-499B-866A-FA059E3E1EDD}" type="pres">
      <dgm:prSet presAssocID="{E5F1FE35-0739-4925-AFAA-5147E9BAB8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C940A-BB98-48AB-B1C7-1B973FBF4D48}" type="pres">
      <dgm:prSet presAssocID="{E5F1FE35-0739-4925-AFAA-5147E9BAB84A}" presName="tile3" presStyleLbl="node1" presStyleIdx="2" presStyleCnt="4"/>
      <dgm:spPr/>
      <dgm:t>
        <a:bodyPr/>
        <a:lstStyle/>
        <a:p>
          <a:endParaRPr lang="en-US"/>
        </a:p>
      </dgm:t>
    </dgm:pt>
    <dgm:pt modelId="{CD214096-F4E9-4A94-A4D2-7B26BFF2E55E}" type="pres">
      <dgm:prSet presAssocID="{E5F1FE35-0739-4925-AFAA-5147E9BAB8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49FF3-F09B-4D87-AEAB-8FADA996F0B1}" type="pres">
      <dgm:prSet presAssocID="{E5F1FE35-0739-4925-AFAA-5147E9BAB84A}" presName="tile4" presStyleLbl="node1" presStyleIdx="3" presStyleCnt="4"/>
      <dgm:spPr/>
      <dgm:t>
        <a:bodyPr/>
        <a:lstStyle/>
        <a:p>
          <a:endParaRPr lang="en-US"/>
        </a:p>
      </dgm:t>
    </dgm:pt>
    <dgm:pt modelId="{000D2F31-BFB1-478B-AE35-84AE221FC7E3}" type="pres">
      <dgm:prSet presAssocID="{E5F1FE35-0739-4925-AFAA-5147E9BAB8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61FDB-A354-4E99-9BDC-EE57907AE8FC}" type="pres">
      <dgm:prSet presAssocID="{E5F1FE35-0739-4925-AFAA-5147E9BAB84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26FFC-02B7-4413-B9F0-3DAE2DD66601}" type="presOf" srcId="{05C2CE50-EEE3-452E-A8F6-A1D027AA7AB2}" destId="{000D2F31-BFB1-478B-AE35-84AE221FC7E3}" srcOrd="1" destOrd="0" presId="urn:microsoft.com/office/officeart/2005/8/layout/matrix1"/>
    <dgm:cxn modelId="{229460DE-491B-4141-9DE8-6EAD1FB2C750}" type="presOf" srcId="{05C2CE50-EEE3-452E-A8F6-A1D027AA7AB2}" destId="{13449FF3-F09B-4D87-AEAB-8FADA996F0B1}" srcOrd="0" destOrd="0" presId="urn:microsoft.com/office/officeart/2005/8/layout/matrix1"/>
    <dgm:cxn modelId="{9DCDBD85-0462-407A-8301-14A9BB3D4B54}" srcId="{5BED864D-4E44-475D-B977-C8E054B1CDF0}" destId="{4357BBC4-ED0A-4247-AB3E-CDB38869D564}" srcOrd="2" destOrd="0" parTransId="{0AE18EF9-8736-4BF1-BF2A-DB13255F58F1}" sibTransId="{4CE29313-3ED8-42C7-8FD1-A6DB1297EDF8}"/>
    <dgm:cxn modelId="{ACB0D87D-2C8D-411E-AE64-212E3C06922B}" type="presOf" srcId="{FD1D42CC-37D1-430E-A889-2C91208FBC08}" destId="{3E66413F-E254-499B-866A-FA059E3E1EDD}" srcOrd="1" destOrd="0" presId="urn:microsoft.com/office/officeart/2005/8/layout/matrix1"/>
    <dgm:cxn modelId="{275295A3-24FD-4A9D-938F-24CAE0396E4D}" type="presOf" srcId="{FD1D42CC-37D1-430E-A889-2C91208FBC08}" destId="{63863D5F-8F2A-4088-8D89-E8ABCD149417}" srcOrd="0" destOrd="0" presId="urn:microsoft.com/office/officeart/2005/8/layout/matrix1"/>
    <dgm:cxn modelId="{3246C259-5819-43A4-857C-1B60087A2185}" srcId="{E5F1FE35-0739-4925-AFAA-5147E9BAB84A}" destId="{5BED864D-4E44-475D-B977-C8E054B1CDF0}" srcOrd="0" destOrd="0" parTransId="{25F0D9F5-2353-4B6E-99EB-56517BF3E84B}" sibTransId="{C0B28100-9E9C-4736-9E2C-9FFB0BA1A192}"/>
    <dgm:cxn modelId="{C1381B8C-7EB5-4204-9204-415EB95D6252}" type="presOf" srcId="{E5F1FE35-0739-4925-AFAA-5147E9BAB84A}" destId="{E9B02688-5C4A-44A0-9A01-C0DACB0088B9}" srcOrd="0" destOrd="0" presId="urn:microsoft.com/office/officeart/2005/8/layout/matrix1"/>
    <dgm:cxn modelId="{DE788447-06B0-45AF-BA38-23F6399381D3}" srcId="{5BED864D-4E44-475D-B977-C8E054B1CDF0}" destId="{44D8F9A2-E154-4FE2-96D4-B33D7DB9FD44}" srcOrd="0" destOrd="0" parTransId="{7F94E317-3452-4B4E-AAC0-67C9EE3D59DF}" sibTransId="{89ADBF79-B527-4112-AB36-FF27DB7A758B}"/>
    <dgm:cxn modelId="{5BFA848A-5C6A-4132-BBFD-D0150EB022C5}" type="presOf" srcId="{4357BBC4-ED0A-4247-AB3E-CDB38869D564}" destId="{CD214096-F4E9-4A94-A4D2-7B26BFF2E55E}" srcOrd="1" destOrd="0" presId="urn:microsoft.com/office/officeart/2005/8/layout/matrix1"/>
    <dgm:cxn modelId="{0C0D293A-C347-4045-BDE3-4BBE1168DC20}" type="presOf" srcId="{5BED864D-4E44-475D-B977-C8E054B1CDF0}" destId="{F7461FDB-A354-4E99-9BDC-EE57907AE8FC}" srcOrd="0" destOrd="0" presId="urn:microsoft.com/office/officeart/2005/8/layout/matrix1"/>
    <dgm:cxn modelId="{24AE53A4-98B5-4E0F-8E39-F12192BD624F}" type="presOf" srcId="{44D8F9A2-E154-4FE2-96D4-B33D7DB9FD44}" destId="{5703CDF9-ACC2-405B-A04C-05F12854B245}" srcOrd="0" destOrd="0" presId="urn:microsoft.com/office/officeart/2005/8/layout/matrix1"/>
    <dgm:cxn modelId="{8F3C900D-2960-436F-A58A-D87B27084C61}" srcId="{5BED864D-4E44-475D-B977-C8E054B1CDF0}" destId="{05C2CE50-EEE3-452E-A8F6-A1D027AA7AB2}" srcOrd="3" destOrd="0" parTransId="{12F9D152-DA6B-4D42-88BD-409BCB1733F4}" sibTransId="{30520233-2B46-4665-816B-661239ED334C}"/>
    <dgm:cxn modelId="{11291BE3-112D-4876-867D-C667C50E8133}" srcId="{5BED864D-4E44-475D-B977-C8E054B1CDF0}" destId="{FD1D42CC-37D1-430E-A889-2C91208FBC08}" srcOrd="1" destOrd="0" parTransId="{1207C368-4444-44B8-93E2-25B27AD1D2F4}" sibTransId="{5DC441B1-58A5-4D56-A0DD-EB27C7D5480B}"/>
    <dgm:cxn modelId="{F690504E-08BF-4453-8EE9-B42608837BE2}" type="presOf" srcId="{44D8F9A2-E154-4FE2-96D4-B33D7DB9FD44}" destId="{820BEEF0-622B-49A0-814B-C08866651981}" srcOrd="1" destOrd="0" presId="urn:microsoft.com/office/officeart/2005/8/layout/matrix1"/>
    <dgm:cxn modelId="{0F8B6EA4-439B-4D4E-A7DC-F5ACCE3F8C3B}" type="presOf" srcId="{4357BBC4-ED0A-4247-AB3E-CDB38869D564}" destId="{7FDC940A-BB98-48AB-B1C7-1B973FBF4D48}" srcOrd="0" destOrd="0" presId="urn:microsoft.com/office/officeart/2005/8/layout/matrix1"/>
    <dgm:cxn modelId="{259C75E9-6820-4531-BEC9-B1EE6576490E}" type="presParOf" srcId="{E9B02688-5C4A-44A0-9A01-C0DACB0088B9}" destId="{24B67FDA-9AFC-450E-B076-3DB9B7ABBFBC}" srcOrd="0" destOrd="0" presId="urn:microsoft.com/office/officeart/2005/8/layout/matrix1"/>
    <dgm:cxn modelId="{E9641878-CC65-46DD-A12D-023F177D0D38}" type="presParOf" srcId="{24B67FDA-9AFC-450E-B076-3DB9B7ABBFBC}" destId="{5703CDF9-ACC2-405B-A04C-05F12854B245}" srcOrd="0" destOrd="0" presId="urn:microsoft.com/office/officeart/2005/8/layout/matrix1"/>
    <dgm:cxn modelId="{7E6FA970-9720-4F09-84E9-74008D359987}" type="presParOf" srcId="{24B67FDA-9AFC-450E-B076-3DB9B7ABBFBC}" destId="{820BEEF0-622B-49A0-814B-C08866651981}" srcOrd="1" destOrd="0" presId="urn:microsoft.com/office/officeart/2005/8/layout/matrix1"/>
    <dgm:cxn modelId="{D0D7EDF5-8658-4A0D-973C-EF84B462346D}" type="presParOf" srcId="{24B67FDA-9AFC-450E-B076-3DB9B7ABBFBC}" destId="{63863D5F-8F2A-4088-8D89-E8ABCD149417}" srcOrd="2" destOrd="0" presId="urn:microsoft.com/office/officeart/2005/8/layout/matrix1"/>
    <dgm:cxn modelId="{61872881-A7DD-4A5C-84AF-EB3599219DE8}" type="presParOf" srcId="{24B67FDA-9AFC-450E-B076-3DB9B7ABBFBC}" destId="{3E66413F-E254-499B-866A-FA059E3E1EDD}" srcOrd="3" destOrd="0" presId="urn:microsoft.com/office/officeart/2005/8/layout/matrix1"/>
    <dgm:cxn modelId="{08DB4CD3-90D3-4551-A8CE-081FC0C0C30A}" type="presParOf" srcId="{24B67FDA-9AFC-450E-B076-3DB9B7ABBFBC}" destId="{7FDC940A-BB98-48AB-B1C7-1B973FBF4D48}" srcOrd="4" destOrd="0" presId="urn:microsoft.com/office/officeart/2005/8/layout/matrix1"/>
    <dgm:cxn modelId="{59B174BE-6CB3-4ACE-9A5B-2516A9F753EC}" type="presParOf" srcId="{24B67FDA-9AFC-450E-B076-3DB9B7ABBFBC}" destId="{CD214096-F4E9-4A94-A4D2-7B26BFF2E55E}" srcOrd="5" destOrd="0" presId="urn:microsoft.com/office/officeart/2005/8/layout/matrix1"/>
    <dgm:cxn modelId="{9844E70D-77CC-46D2-A7F9-B5EABBD43A11}" type="presParOf" srcId="{24B67FDA-9AFC-450E-B076-3DB9B7ABBFBC}" destId="{13449FF3-F09B-4D87-AEAB-8FADA996F0B1}" srcOrd="6" destOrd="0" presId="urn:microsoft.com/office/officeart/2005/8/layout/matrix1"/>
    <dgm:cxn modelId="{A754C92D-8D3F-46C4-A11B-8BF5A14A94A8}" type="presParOf" srcId="{24B67FDA-9AFC-450E-B076-3DB9B7ABBFBC}" destId="{000D2F31-BFB1-478B-AE35-84AE221FC7E3}" srcOrd="7" destOrd="0" presId="urn:microsoft.com/office/officeart/2005/8/layout/matrix1"/>
    <dgm:cxn modelId="{EF94D9AF-D293-4DD0-A1BC-A261CCA82C9B}" type="presParOf" srcId="{E9B02688-5C4A-44A0-9A01-C0DACB0088B9}" destId="{F7461FDB-A354-4E99-9BDC-EE57907AE8F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54CF5-E509-4F1B-B791-6B7C9728DA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1A0C47-BC20-4FB9-B858-12C041C6EB16}">
      <dgm:prSet/>
      <dgm:spPr/>
      <dgm:t>
        <a:bodyPr/>
        <a:lstStyle/>
        <a:p>
          <a:r>
            <a:rPr lang="en-US" smtClean="0"/>
            <a:t>compensated shock (preshock)</a:t>
          </a:r>
          <a:endParaRPr lang="en-US" dirty="0" smtClean="0"/>
        </a:p>
      </dgm:t>
    </dgm:pt>
    <dgm:pt modelId="{0C9E45BF-13D2-4F4E-8529-24210FB9070D}" type="parTrans" cxnId="{6D74D307-8B83-486B-BAF8-39DE528C170F}">
      <dgm:prSet/>
      <dgm:spPr/>
      <dgm:t>
        <a:bodyPr/>
        <a:lstStyle/>
        <a:p>
          <a:endParaRPr lang="en-US"/>
        </a:p>
      </dgm:t>
    </dgm:pt>
    <dgm:pt modelId="{2EFA2727-3307-4A7F-84B7-BC62D78C4254}" type="sibTrans" cxnId="{6D74D307-8B83-486B-BAF8-39DE528C170F}">
      <dgm:prSet/>
      <dgm:spPr/>
      <dgm:t>
        <a:bodyPr/>
        <a:lstStyle/>
        <a:p>
          <a:endParaRPr lang="en-US"/>
        </a:p>
      </dgm:t>
    </dgm:pt>
    <dgm:pt modelId="{3C8C5803-C004-4C05-9388-FB94D2DC2459}">
      <dgm:prSet/>
      <dgm:spPr/>
      <dgm:t>
        <a:bodyPr/>
        <a:lstStyle/>
        <a:p>
          <a:r>
            <a:rPr lang="en-US" dirty="0" smtClean="0"/>
            <a:t>shock (</a:t>
          </a:r>
          <a:r>
            <a:rPr lang="en-US" dirty="0" err="1" smtClean="0"/>
            <a:t>decomopensated</a:t>
          </a:r>
          <a:r>
            <a:rPr lang="en-US" dirty="0" smtClean="0"/>
            <a:t> shock)</a:t>
          </a:r>
          <a:endParaRPr lang="en-US" dirty="0"/>
        </a:p>
      </dgm:t>
    </dgm:pt>
    <dgm:pt modelId="{78D92145-4700-4256-B31A-2286618B6EA2}" type="parTrans" cxnId="{671513B5-18F0-4BFA-8F12-3D2FA0F601E1}">
      <dgm:prSet/>
      <dgm:spPr/>
      <dgm:t>
        <a:bodyPr/>
        <a:lstStyle/>
        <a:p>
          <a:endParaRPr lang="en-US"/>
        </a:p>
      </dgm:t>
    </dgm:pt>
    <dgm:pt modelId="{6869DD44-EB6C-441B-B8D6-7C5CE0BD8DC4}" type="sibTrans" cxnId="{671513B5-18F0-4BFA-8F12-3D2FA0F601E1}">
      <dgm:prSet/>
      <dgm:spPr/>
      <dgm:t>
        <a:bodyPr/>
        <a:lstStyle/>
        <a:p>
          <a:endParaRPr lang="en-US"/>
        </a:p>
      </dgm:t>
    </dgm:pt>
    <dgm:pt modelId="{C1CE320A-788E-498C-8FBB-8BEA57B0A9A7}">
      <dgm:prSet/>
      <dgm:spPr/>
      <dgm:t>
        <a:bodyPr/>
        <a:lstStyle/>
        <a:p>
          <a:r>
            <a:rPr lang="en-US" smtClean="0"/>
            <a:t>irreversible shock</a:t>
          </a:r>
          <a:endParaRPr lang="en-US"/>
        </a:p>
      </dgm:t>
    </dgm:pt>
    <dgm:pt modelId="{9EE245D0-9C52-44AA-9D81-A961D4226CFD}" type="parTrans" cxnId="{C7A44DDC-F8A3-4AD4-9314-686CF7E70C3D}">
      <dgm:prSet/>
      <dgm:spPr/>
      <dgm:t>
        <a:bodyPr/>
        <a:lstStyle/>
        <a:p>
          <a:endParaRPr lang="en-US"/>
        </a:p>
      </dgm:t>
    </dgm:pt>
    <dgm:pt modelId="{57E8193E-B64A-43F4-822E-316A6F25DB3D}" type="sibTrans" cxnId="{C7A44DDC-F8A3-4AD4-9314-686CF7E70C3D}">
      <dgm:prSet/>
      <dgm:spPr/>
      <dgm:t>
        <a:bodyPr/>
        <a:lstStyle/>
        <a:p>
          <a:endParaRPr lang="en-US"/>
        </a:p>
      </dgm:t>
    </dgm:pt>
    <dgm:pt modelId="{9FCE8DEB-6A04-484B-BA35-FFC76C450006}" type="pres">
      <dgm:prSet presAssocID="{36B54CF5-E509-4F1B-B791-6B7C9728DA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1C4174-525B-41A4-829E-1452ECB22B2A}" type="pres">
      <dgm:prSet presAssocID="{36B54CF5-E509-4F1B-B791-6B7C9728DA33}" presName="Name1" presStyleCnt="0"/>
      <dgm:spPr/>
    </dgm:pt>
    <dgm:pt modelId="{681FE6AE-E372-4028-9990-BFCEAF2DA444}" type="pres">
      <dgm:prSet presAssocID="{36B54CF5-E509-4F1B-B791-6B7C9728DA33}" presName="cycle" presStyleCnt="0"/>
      <dgm:spPr/>
    </dgm:pt>
    <dgm:pt modelId="{AEE217FA-0387-4619-9690-F841E6A1B2D0}" type="pres">
      <dgm:prSet presAssocID="{36B54CF5-E509-4F1B-B791-6B7C9728DA33}" presName="srcNode" presStyleLbl="node1" presStyleIdx="0" presStyleCnt="3"/>
      <dgm:spPr/>
    </dgm:pt>
    <dgm:pt modelId="{D5FEA515-B7DA-4BF2-9980-40E424ECC268}" type="pres">
      <dgm:prSet presAssocID="{36B54CF5-E509-4F1B-B791-6B7C9728DA33}" presName="conn" presStyleLbl="parChTrans1D2" presStyleIdx="0" presStyleCnt="1"/>
      <dgm:spPr/>
      <dgm:t>
        <a:bodyPr/>
        <a:lstStyle/>
        <a:p>
          <a:endParaRPr lang="en-US"/>
        </a:p>
      </dgm:t>
    </dgm:pt>
    <dgm:pt modelId="{2D460979-DCF0-4E59-B91F-02BF77FD7B8B}" type="pres">
      <dgm:prSet presAssocID="{36B54CF5-E509-4F1B-B791-6B7C9728DA33}" presName="extraNode" presStyleLbl="node1" presStyleIdx="0" presStyleCnt="3"/>
      <dgm:spPr/>
    </dgm:pt>
    <dgm:pt modelId="{EA060151-FAE6-4782-9C11-5860606FCA12}" type="pres">
      <dgm:prSet presAssocID="{36B54CF5-E509-4F1B-B791-6B7C9728DA33}" presName="dstNode" presStyleLbl="node1" presStyleIdx="0" presStyleCnt="3"/>
      <dgm:spPr/>
    </dgm:pt>
    <dgm:pt modelId="{2C7CFAC0-CF87-4A96-BF90-FAF242E7D5FB}" type="pres">
      <dgm:prSet presAssocID="{451A0C47-BC20-4FB9-B858-12C041C6EB1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3EFBE-FA21-4E26-A306-A5931A01B396}" type="pres">
      <dgm:prSet presAssocID="{451A0C47-BC20-4FB9-B858-12C041C6EB16}" presName="accent_1" presStyleCnt="0"/>
      <dgm:spPr/>
    </dgm:pt>
    <dgm:pt modelId="{F005D118-4CBC-4F1C-B58E-E365C51667C2}" type="pres">
      <dgm:prSet presAssocID="{451A0C47-BC20-4FB9-B858-12C041C6EB16}" presName="accentRepeatNode" presStyleLbl="solidFgAcc1" presStyleIdx="0" presStyleCnt="3"/>
      <dgm:spPr/>
    </dgm:pt>
    <dgm:pt modelId="{22C6D924-DE8D-4CB6-92ED-2E5C208453C8}" type="pres">
      <dgm:prSet presAssocID="{3C8C5803-C004-4C05-9388-FB94D2DC245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D5D91-729E-4CEE-A446-D76B9BF3C18D}" type="pres">
      <dgm:prSet presAssocID="{3C8C5803-C004-4C05-9388-FB94D2DC2459}" presName="accent_2" presStyleCnt="0"/>
      <dgm:spPr/>
    </dgm:pt>
    <dgm:pt modelId="{B617DC35-DD5B-4E5A-A73C-088705164137}" type="pres">
      <dgm:prSet presAssocID="{3C8C5803-C004-4C05-9388-FB94D2DC2459}" presName="accentRepeatNode" presStyleLbl="solidFgAcc1" presStyleIdx="1" presStyleCnt="3" custLinFactNeighborX="-827" custLinFactNeighborY="-3310"/>
      <dgm:spPr/>
    </dgm:pt>
    <dgm:pt modelId="{C3A0608E-559D-4E27-9FBA-C74AD77649BF}" type="pres">
      <dgm:prSet presAssocID="{C1CE320A-788E-498C-8FBB-8BEA57B0A9A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EAE34-5406-42D1-AEFB-902715E25A5B}" type="pres">
      <dgm:prSet presAssocID="{C1CE320A-788E-498C-8FBB-8BEA57B0A9A7}" presName="accent_3" presStyleCnt="0"/>
      <dgm:spPr/>
    </dgm:pt>
    <dgm:pt modelId="{677C454D-0D68-46D5-A11C-898B1B182314}" type="pres">
      <dgm:prSet presAssocID="{C1CE320A-788E-498C-8FBB-8BEA57B0A9A7}" presName="accentRepeatNode" presStyleLbl="solidFgAcc1" presStyleIdx="2" presStyleCnt="3"/>
      <dgm:spPr/>
    </dgm:pt>
  </dgm:ptLst>
  <dgm:cxnLst>
    <dgm:cxn modelId="{671513B5-18F0-4BFA-8F12-3D2FA0F601E1}" srcId="{36B54CF5-E509-4F1B-B791-6B7C9728DA33}" destId="{3C8C5803-C004-4C05-9388-FB94D2DC2459}" srcOrd="1" destOrd="0" parTransId="{78D92145-4700-4256-B31A-2286618B6EA2}" sibTransId="{6869DD44-EB6C-441B-B8D6-7C5CE0BD8DC4}"/>
    <dgm:cxn modelId="{D6302335-48A8-49B3-9834-7B1A6C442BE4}" type="presOf" srcId="{C1CE320A-788E-498C-8FBB-8BEA57B0A9A7}" destId="{C3A0608E-559D-4E27-9FBA-C74AD77649BF}" srcOrd="0" destOrd="0" presId="urn:microsoft.com/office/officeart/2008/layout/VerticalCurvedList"/>
    <dgm:cxn modelId="{13289EBF-A7CB-44F7-A21C-568C84E0D172}" type="presOf" srcId="{36B54CF5-E509-4F1B-B791-6B7C9728DA33}" destId="{9FCE8DEB-6A04-484B-BA35-FFC76C450006}" srcOrd="0" destOrd="0" presId="urn:microsoft.com/office/officeart/2008/layout/VerticalCurvedList"/>
    <dgm:cxn modelId="{C8E116F1-F536-462B-8BEE-699A372EE6DB}" type="presOf" srcId="{2EFA2727-3307-4A7F-84B7-BC62D78C4254}" destId="{D5FEA515-B7DA-4BF2-9980-40E424ECC268}" srcOrd="0" destOrd="0" presId="urn:microsoft.com/office/officeart/2008/layout/VerticalCurvedList"/>
    <dgm:cxn modelId="{E2FBB7FC-3B98-49BB-85CB-EBB08C6EF60E}" type="presOf" srcId="{451A0C47-BC20-4FB9-B858-12C041C6EB16}" destId="{2C7CFAC0-CF87-4A96-BF90-FAF242E7D5FB}" srcOrd="0" destOrd="0" presId="urn:microsoft.com/office/officeart/2008/layout/VerticalCurvedList"/>
    <dgm:cxn modelId="{1B0C7A8D-7F00-4B7C-9F93-6693291E2CC4}" type="presOf" srcId="{3C8C5803-C004-4C05-9388-FB94D2DC2459}" destId="{22C6D924-DE8D-4CB6-92ED-2E5C208453C8}" srcOrd="0" destOrd="0" presId="urn:microsoft.com/office/officeart/2008/layout/VerticalCurvedList"/>
    <dgm:cxn modelId="{C7A44DDC-F8A3-4AD4-9314-686CF7E70C3D}" srcId="{36B54CF5-E509-4F1B-B791-6B7C9728DA33}" destId="{C1CE320A-788E-498C-8FBB-8BEA57B0A9A7}" srcOrd="2" destOrd="0" parTransId="{9EE245D0-9C52-44AA-9D81-A961D4226CFD}" sibTransId="{57E8193E-B64A-43F4-822E-316A6F25DB3D}"/>
    <dgm:cxn modelId="{6D74D307-8B83-486B-BAF8-39DE528C170F}" srcId="{36B54CF5-E509-4F1B-B791-6B7C9728DA33}" destId="{451A0C47-BC20-4FB9-B858-12C041C6EB16}" srcOrd="0" destOrd="0" parTransId="{0C9E45BF-13D2-4F4E-8529-24210FB9070D}" sibTransId="{2EFA2727-3307-4A7F-84B7-BC62D78C4254}"/>
    <dgm:cxn modelId="{7C0E96FA-F0B7-49A0-9EC8-D000ED14F528}" type="presParOf" srcId="{9FCE8DEB-6A04-484B-BA35-FFC76C450006}" destId="{1D1C4174-525B-41A4-829E-1452ECB22B2A}" srcOrd="0" destOrd="0" presId="urn:microsoft.com/office/officeart/2008/layout/VerticalCurvedList"/>
    <dgm:cxn modelId="{D8C6B7EF-3389-4CBA-8F3A-62FEEAA7E262}" type="presParOf" srcId="{1D1C4174-525B-41A4-829E-1452ECB22B2A}" destId="{681FE6AE-E372-4028-9990-BFCEAF2DA444}" srcOrd="0" destOrd="0" presId="urn:microsoft.com/office/officeart/2008/layout/VerticalCurvedList"/>
    <dgm:cxn modelId="{0930CFF1-D64E-476F-A131-78557D77D8B2}" type="presParOf" srcId="{681FE6AE-E372-4028-9990-BFCEAF2DA444}" destId="{AEE217FA-0387-4619-9690-F841E6A1B2D0}" srcOrd="0" destOrd="0" presId="urn:microsoft.com/office/officeart/2008/layout/VerticalCurvedList"/>
    <dgm:cxn modelId="{8B75E08E-ABEF-4825-BDB9-E05F876C4E09}" type="presParOf" srcId="{681FE6AE-E372-4028-9990-BFCEAF2DA444}" destId="{D5FEA515-B7DA-4BF2-9980-40E424ECC268}" srcOrd="1" destOrd="0" presId="urn:microsoft.com/office/officeart/2008/layout/VerticalCurvedList"/>
    <dgm:cxn modelId="{2C2E474D-F32A-4A26-8279-488A49DEEE37}" type="presParOf" srcId="{681FE6AE-E372-4028-9990-BFCEAF2DA444}" destId="{2D460979-DCF0-4E59-B91F-02BF77FD7B8B}" srcOrd="2" destOrd="0" presId="urn:microsoft.com/office/officeart/2008/layout/VerticalCurvedList"/>
    <dgm:cxn modelId="{E33D0DBF-4514-44AB-8BD1-3FD9CBA8C02C}" type="presParOf" srcId="{681FE6AE-E372-4028-9990-BFCEAF2DA444}" destId="{EA060151-FAE6-4782-9C11-5860606FCA12}" srcOrd="3" destOrd="0" presId="urn:microsoft.com/office/officeart/2008/layout/VerticalCurvedList"/>
    <dgm:cxn modelId="{D239098E-D182-4BCD-95BE-2087895A4F83}" type="presParOf" srcId="{1D1C4174-525B-41A4-829E-1452ECB22B2A}" destId="{2C7CFAC0-CF87-4A96-BF90-FAF242E7D5FB}" srcOrd="1" destOrd="0" presId="urn:microsoft.com/office/officeart/2008/layout/VerticalCurvedList"/>
    <dgm:cxn modelId="{FDAA643D-C6BA-4E77-BFDD-5A5737272213}" type="presParOf" srcId="{1D1C4174-525B-41A4-829E-1452ECB22B2A}" destId="{B733EFBE-FA21-4E26-A306-A5931A01B396}" srcOrd="2" destOrd="0" presId="urn:microsoft.com/office/officeart/2008/layout/VerticalCurvedList"/>
    <dgm:cxn modelId="{DC2B05F8-0065-4C8F-A310-F241E035B5EB}" type="presParOf" srcId="{B733EFBE-FA21-4E26-A306-A5931A01B396}" destId="{F005D118-4CBC-4F1C-B58E-E365C51667C2}" srcOrd="0" destOrd="0" presId="urn:microsoft.com/office/officeart/2008/layout/VerticalCurvedList"/>
    <dgm:cxn modelId="{CCB6762F-087F-4AC8-B289-01B9E902A986}" type="presParOf" srcId="{1D1C4174-525B-41A4-829E-1452ECB22B2A}" destId="{22C6D924-DE8D-4CB6-92ED-2E5C208453C8}" srcOrd="3" destOrd="0" presId="urn:microsoft.com/office/officeart/2008/layout/VerticalCurvedList"/>
    <dgm:cxn modelId="{15BC885C-8EAA-430F-B277-095FA96CFA35}" type="presParOf" srcId="{1D1C4174-525B-41A4-829E-1452ECB22B2A}" destId="{3EAD5D91-729E-4CEE-A446-D76B9BF3C18D}" srcOrd="4" destOrd="0" presId="urn:microsoft.com/office/officeart/2008/layout/VerticalCurvedList"/>
    <dgm:cxn modelId="{52C88640-EE7A-40F6-8222-06FE1247E2AD}" type="presParOf" srcId="{3EAD5D91-729E-4CEE-A446-D76B9BF3C18D}" destId="{B617DC35-DD5B-4E5A-A73C-088705164137}" srcOrd="0" destOrd="0" presId="urn:microsoft.com/office/officeart/2008/layout/VerticalCurvedList"/>
    <dgm:cxn modelId="{2B29C671-2325-431F-9F4D-D20E9B376AC4}" type="presParOf" srcId="{1D1C4174-525B-41A4-829E-1452ECB22B2A}" destId="{C3A0608E-559D-4E27-9FBA-C74AD77649BF}" srcOrd="5" destOrd="0" presId="urn:microsoft.com/office/officeart/2008/layout/VerticalCurvedList"/>
    <dgm:cxn modelId="{2B2759CD-D5F5-456A-8A09-5A7B9592906E}" type="presParOf" srcId="{1D1C4174-525B-41A4-829E-1452ECB22B2A}" destId="{4CBEAE34-5406-42D1-AEFB-902715E25A5B}" srcOrd="6" destOrd="0" presId="urn:microsoft.com/office/officeart/2008/layout/VerticalCurvedList"/>
    <dgm:cxn modelId="{11580B32-D975-4CEB-B069-6615702FD92D}" type="presParOf" srcId="{4CBEAE34-5406-42D1-AEFB-902715E25A5B}" destId="{677C454D-0D68-46D5-A11C-898B1B1823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DF03-F43E-4861-BDE3-84FCFC1A4D1A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9EDB9-A881-41E1-BFC8-B97E0066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2250-91A9-4EDF-B69D-932CD31F054E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D028-904F-411C-8ADD-8F8DA3334FD9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A149-14B6-4BFA-821E-C362400FAD90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185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7F14-C765-4B71-ABC6-0A24BC5274DF}" type="datetime1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8E93-04F8-4937-B58E-523D62550C83}" type="datetime1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41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151B-A9BA-464F-9096-678A7B94B715}" type="datetime1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563-ED87-43CB-BC13-699CA67A8AA6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046C-7EB8-45E6-B3ED-EAFF4012A76E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7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C306-6635-4629-B224-CC38F8A8F0DE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9AF8-DE34-4CC7-B955-F248EFB9E31A}" type="datetime1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DD04A-B370-49C7-88CE-679E85D30CF1}" type="datetime1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C6C9-8106-4B7F-B3BF-8DB00D350186}" type="datetime1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9FEB-9F08-43CF-ABF0-999ADD9A07B5}" type="datetime1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3FC9-935C-42E7-A2A4-E658F0FBC1CE}" type="datetime1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C429-1B74-4D37-97A3-FF0902006AAF}" type="datetime1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426F-6888-4D6E-8E14-EF80ABC28CB6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2FDC8C-1526-4ECE-BF45-A66E3A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ulcerativecolitis-150423110421-conversion-gate01-thumbnail-4.jpg - سوزی  میحراب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579" y="1264555"/>
            <a:ext cx="6259712" cy="46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986387" y="1828800"/>
          <a:ext cx="6948986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72862" y="3329354"/>
            <a:ext cx="1406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STAGES OF SHOCK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42154" y="3407508"/>
            <a:ext cx="844233" cy="445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EFDF-A549-4DA0-B2CE-9D92CEA20FF3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Hypotention</a:t>
            </a:r>
            <a:endParaRPr lang="en-US" dirty="0" smtClean="0"/>
          </a:p>
          <a:p>
            <a:r>
              <a:rPr lang="en-US" dirty="0" err="1" smtClean="0"/>
              <a:t>Tachicardia</a:t>
            </a:r>
            <a:endParaRPr lang="en-US" dirty="0" smtClean="0"/>
          </a:p>
          <a:p>
            <a:r>
              <a:rPr lang="en-US" dirty="0" err="1" smtClean="0"/>
              <a:t>Oligemia</a:t>
            </a:r>
            <a:endParaRPr lang="en-US" dirty="0" smtClean="0"/>
          </a:p>
          <a:p>
            <a:r>
              <a:rPr lang="en-US" dirty="0" smtClean="0"/>
              <a:t>Abnormal mental status</a:t>
            </a:r>
          </a:p>
          <a:p>
            <a:r>
              <a:rPr lang="en-US" dirty="0" smtClean="0"/>
              <a:t>Tachypnea</a:t>
            </a:r>
          </a:p>
          <a:p>
            <a:r>
              <a:rPr lang="en-US" dirty="0" err="1" smtClean="0"/>
              <a:t>Cool,clammy,cyanotic</a:t>
            </a:r>
            <a:r>
              <a:rPr lang="en-US" dirty="0" smtClean="0"/>
              <a:t> skin(peripheral vasoconstriction)</a:t>
            </a:r>
          </a:p>
          <a:p>
            <a:r>
              <a:rPr lang="en-US" dirty="0" smtClean="0"/>
              <a:t>Metabolic Acidosis </a:t>
            </a:r>
          </a:p>
          <a:p>
            <a:r>
              <a:rPr lang="en-US" dirty="0" smtClean="0"/>
              <a:t>Hyperlactatemia &gt;2mmol/l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53226"/>
            <a:ext cx="7619999" cy="365125"/>
          </a:xfrm>
        </p:spPr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shock index (SI)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HR/systolic </a:t>
            </a:r>
            <a:r>
              <a:rPr lang="en-US" dirty="0"/>
              <a:t>blood pressure (SBP) with a normal SI being </a:t>
            </a:r>
            <a:r>
              <a:rPr lang="en-US" b="1" dirty="0">
                <a:solidFill>
                  <a:srgbClr val="0070C0"/>
                </a:solidFill>
              </a:rPr>
              <a:t>0.5–0.7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An </a:t>
            </a:r>
            <a:r>
              <a:rPr lang="en-US" dirty="0"/>
              <a:t>elevated SI </a:t>
            </a:r>
            <a:r>
              <a:rPr lang="en-US" b="1" dirty="0">
                <a:solidFill>
                  <a:srgbClr val="0070C0"/>
                </a:solidFill>
              </a:rPr>
              <a:t>(&gt;0.9</a:t>
            </a:r>
            <a:r>
              <a:rPr lang="en-US" dirty="0"/>
              <a:t>) has been proposed to be a more </a:t>
            </a:r>
            <a:r>
              <a:rPr lang="en-US" dirty="0">
                <a:solidFill>
                  <a:srgbClr val="0070C0"/>
                </a:solidFill>
              </a:rPr>
              <a:t>sensitive indicator of transfusion requirement </a:t>
            </a:r>
            <a:r>
              <a:rPr lang="en-US" dirty="0"/>
              <a:t>and of patients with critical bleeding among those with hypovolemic (hemorrhagic) shock than either HR or BP alone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qSOFA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quick Sequential Organ Failure Assessment (</a:t>
            </a:r>
            <a:r>
              <a:rPr lang="en-US" sz="2000" dirty="0" err="1"/>
              <a:t>qSOFA</a:t>
            </a:r>
            <a:r>
              <a:rPr lang="en-US" sz="2000" dirty="0"/>
              <a:t>) score is a rapid assessment scale that assigns a point for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SBP &lt;100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RR&gt;22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Altered mental </a:t>
            </a:r>
            <a:r>
              <a:rPr lang="en-US" sz="2000" dirty="0"/>
              <a:t>status (Glasgow Coma </a:t>
            </a:r>
            <a:r>
              <a:rPr lang="en-US" sz="2000" dirty="0" smtClean="0"/>
              <a:t>Scale&lt;15)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shock in pregnancy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477002" y="2133600"/>
          <a:ext cx="289169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692">
                  <a:extLst>
                    <a:ext uri="{9D8B030D-6E8A-4147-A177-3AD203B41FA5}">
                      <a16:colId xmlns:a16="http://schemas.microsoft.com/office/drawing/2014/main" xmlns="" val="1693535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LACTATE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4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CBC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89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Renal</a:t>
                      </a:r>
                      <a:r>
                        <a:rPr lang="en-US" baseline="0" dirty="0" smtClean="0"/>
                        <a:t> function 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422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Liver</a:t>
                      </a:r>
                      <a:r>
                        <a:rPr lang="en-US" baseline="0" dirty="0" smtClean="0"/>
                        <a:t> function 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252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PT,INR,PTT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251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Cardiac Enzymes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50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Urine analysis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015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2164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89212" y="3079261"/>
            <a:ext cx="3001108" cy="135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Lboratory</a:t>
            </a:r>
            <a:r>
              <a:rPr lang="en-US" dirty="0" smtClean="0"/>
              <a:t> Evaluation</a:t>
            </a:r>
          </a:p>
          <a:p>
            <a:pPr algn="ctr"/>
            <a:r>
              <a:rPr lang="en-US" dirty="0" smtClean="0"/>
              <a:t>In Shock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877169" y="3616960"/>
            <a:ext cx="1312984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CC1D-2AB2-42B9-99FB-E5BA7E0343D4}" type="datetime1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 in the Treatment of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1. Recognize shock early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</a:t>
            </a:r>
            <a:r>
              <a:rPr lang="en-US" dirty="0"/>
              <a:t>. Assess for type of shock present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3</a:t>
            </a:r>
            <a:r>
              <a:rPr lang="en-US" dirty="0"/>
              <a:t>. Initiate therapy simultaneous with the evaluation into the etiology of shock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4</a:t>
            </a:r>
            <a:r>
              <a:rPr lang="en-US" dirty="0"/>
              <a:t>. Involve all members of the multidisciplinary </a:t>
            </a:r>
            <a:r>
              <a:rPr lang="en-US" dirty="0" smtClean="0"/>
              <a:t>team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5. Aim of therapy is to restore oxygen delivery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6</a:t>
            </a:r>
            <a:r>
              <a:rPr lang="en-US" dirty="0"/>
              <a:t>. Identify etiologies of shock that require additional lifesaving interventions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BD23-0C05-4A62-9B27-FE8D19448937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Management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pregnant patient is </a:t>
            </a:r>
            <a:r>
              <a:rPr lang="en-US" sz="2400" b="1" dirty="0" smtClean="0"/>
              <a:t>unique</a:t>
            </a:r>
            <a:r>
              <a:rPr lang="en-US" sz="2400" dirty="0" smtClean="0"/>
              <a:t> in an intensive care environment.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pregnant patient who is critically ill and in shock requires </a:t>
            </a:r>
            <a:r>
              <a:rPr lang="en-US" sz="2400" b="1" dirty="0" smtClean="0"/>
              <a:t>special expertise </a:t>
            </a:r>
            <a:r>
              <a:rPr lang="en-US" sz="2400" dirty="0" smtClean="0"/>
              <a:t>because of the extraordinary underlying physiology.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DF43-9BC5-4B36-9631-7CC75EEDB2FB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 Alteration: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Blood </a:t>
            </a:r>
            <a:r>
              <a:rPr lang="en-US" dirty="0" smtClean="0"/>
              <a:t>volume:25-52% </a:t>
            </a:r>
          </a:p>
          <a:p>
            <a:pPr>
              <a:lnSpc>
                <a:spcPct val="150000"/>
              </a:lnSpc>
            </a:pPr>
            <a:r>
              <a:rPr lang="en-US" dirty="0"/>
              <a:t>red blood cell mass:20%(r anemia of </a:t>
            </a:r>
            <a:r>
              <a:rPr lang="en-US" dirty="0" smtClean="0"/>
              <a:t>pregnancy)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estrogen </a:t>
            </a:r>
            <a:r>
              <a:rPr lang="en-US" dirty="0"/>
              <a:t>and progesterone </a:t>
            </a:r>
            <a:r>
              <a:rPr lang="en-US" dirty="0" smtClean="0"/>
              <a:t>     aldosterone </a:t>
            </a:r>
            <a:r>
              <a:rPr lang="en-US" dirty="0"/>
              <a:t>levels and renin </a:t>
            </a:r>
            <a:r>
              <a:rPr lang="en-US" dirty="0" smtClean="0"/>
              <a:t>activity             sodium </a:t>
            </a:r>
            <a:r>
              <a:rPr lang="en-US" dirty="0"/>
              <a:t>retention  </a:t>
            </a:r>
            <a:r>
              <a:rPr lang="en-US" dirty="0" smtClean="0"/>
              <a:t>    hypervolemia of pregnancy</a:t>
            </a:r>
          </a:p>
          <a:p>
            <a:pPr>
              <a:lnSpc>
                <a:spcPct val="150000"/>
              </a:lnSpc>
            </a:pPr>
            <a:r>
              <a:rPr lang="en-US" dirty="0"/>
              <a:t>Heart </a:t>
            </a:r>
            <a:r>
              <a:rPr lang="en-US" dirty="0" smtClean="0"/>
              <a:t>rate:120% Baseline</a:t>
            </a:r>
          </a:p>
          <a:p>
            <a:pPr>
              <a:lnSpc>
                <a:spcPct val="150000"/>
              </a:lnSpc>
            </a:pPr>
            <a:r>
              <a:rPr lang="en-US" dirty="0"/>
              <a:t>cardiac output increases 30-50</a:t>
            </a:r>
            <a:r>
              <a:rPr lang="en-US" dirty="0" smtClean="0"/>
              <a:t>%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decrease </a:t>
            </a:r>
            <a:r>
              <a:rPr lang="en-US" dirty="0"/>
              <a:t>in functional residual capacity (FRC)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42892" y="3133969"/>
            <a:ext cx="256319" cy="15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503877" y="3149600"/>
            <a:ext cx="328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70585" y="3438768"/>
            <a:ext cx="289169" cy="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Hemorrhagic </a:t>
            </a:r>
            <a:r>
              <a:rPr lang="en-US" dirty="0" smtClean="0"/>
              <a:t>Shock in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+mj-lt"/>
                <a:cs typeface="Arial" panose="020B0604020202020204" pitchFamily="34" charset="0"/>
              </a:rPr>
              <a:t>Truma,Abortion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disruption </a:t>
            </a:r>
            <a:r>
              <a:rPr lang="en-US" dirty="0">
                <a:latin typeface="+mj-lt"/>
                <a:cs typeface="Arial" panose="020B0604020202020204" pitchFamily="34" charset="0"/>
              </a:rPr>
              <a:t>of the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placenta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spontaneous or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traumatic </a:t>
            </a:r>
            <a:r>
              <a:rPr lang="en-US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high doses of oxytocin or prostaglandins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>
                <a:latin typeface="+mj-lt"/>
                <a:cs typeface="Arial" panose="020B0604020202020204" pitchFamily="34" charset="0"/>
              </a:rPr>
              <a:t>uterine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rupture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uterine atony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cervical </a:t>
            </a:r>
            <a:r>
              <a:rPr lang="en-US" dirty="0">
                <a:latin typeface="+mj-lt"/>
                <a:cs typeface="Arial" panose="020B0604020202020204" pitchFamily="34" charset="0"/>
              </a:rPr>
              <a:t>or vaginal lacerations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thrombocytopenia</a:t>
            </a:r>
            <a:r>
              <a:rPr lang="en-US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, coagulopathy </a:t>
            </a:r>
            <a:r>
              <a:rPr lang="en-US" dirty="0">
                <a:latin typeface="+mj-lt"/>
                <a:cs typeface="Arial" panose="020B0604020202020204" pitchFamily="34" charset="0"/>
              </a:rPr>
              <a:t>secondary to AFE, or sepsis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40B1-729E-4842-9C03-D9C7D3B1D251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r>
              <a:rPr lang="en-US" dirty="0" err="1" smtClean="0"/>
              <a:t>Hemaragic</a:t>
            </a:r>
            <a:r>
              <a:rPr lang="en-US" dirty="0" smtClean="0"/>
              <a:t>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Oxygen</a:t>
            </a:r>
          </a:p>
          <a:p>
            <a:pPr marL="0" indent="0">
              <a:buNone/>
            </a:pPr>
            <a:endParaRPr lang="en-US" sz="28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+mj-lt"/>
                <a:cs typeface="Arial" panose="020B0604020202020204" pitchFamily="34" charset="0"/>
              </a:rPr>
              <a:t> placement of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 intravenous lines</a:t>
            </a:r>
            <a:r>
              <a:rPr lang="en-US" sz="28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intravenous volume replacement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,N/S,RINGER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3BBC-7BF1-46D8-B357-AAC770C7B852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567" y="2514598"/>
            <a:ext cx="8915399" cy="226278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Shock in Pregnancy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L.Namvar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pPr algn="l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Pulmonologist.Asistant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proffesor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4431" y="1258361"/>
            <a:ext cx="400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Name of God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48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  <a:r>
              <a:rPr lang="en-US" dirty="0" err="1"/>
              <a:t>Hemaragic</a:t>
            </a:r>
            <a:r>
              <a:rPr lang="en-US" dirty="0"/>
              <a:t>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blood typing and </a:t>
            </a:r>
            <a:r>
              <a:rPr lang="en-US" sz="3600" dirty="0" err="1">
                <a:solidFill>
                  <a:schemeClr val="accent2"/>
                </a:solidFill>
              </a:rPr>
              <a:t>crossmatching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smtClean="0"/>
              <a:t>Tip: In </a:t>
            </a:r>
            <a:r>
              <a:rPr lang="en-US" sz="2400" dirty="0"/>
              <a:t>emergencies, blood that is type-specific </a:t>
            </a:r>
            <a:r>
              <a:rPr lang="en-US" sz="2400" dirty="0" smtClean="0"/>
              <a:t>and </a:t>
            </a:r>
            <a:r>
              <a:rPr lang="en-US" sz="2400" dirty="0"/>
              <a:t>is not </a:t>
            </a:r>
            <a:r>
              <a:rPr lang="en-US" sz="2400" dirty="0" err="1"/>
              <a:t>crossmatched</a:t>
            </a:r>
            <a:r>
              <a:rPr lang="en-US" sz="2400" dirty="0"/>
              <a:t> can be </a:t>
            </a:r>
            <a:r>
              <a:rPr lang="en-US" sz="2400" dirty="0" smtClean="0"/>
              <a:t>administered</a:t>
            </a:r>
          </a:p>
          <a:p>
            <a:pPr marL="0" indent="0">
              <a:buNone/>
            </a:pPr>
            <a:r>
              <a:rPr lang="en-US" sz="2400" dirty="0" smtClean="0"/>
              <a:t>BG:O-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2"/>
                </a:solidFill>
              </a:rPr>
              <a:t>abdominal ultrasound  </a:t>
            </a:r>
            <a:endParaRPr lang="fa-IR" sz="3600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B0BA-B7EB-4805-857C-569CAD2CA67B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  <a:r>
              <a:rPr lang="en-US" dirty="0" err="1"/>
              <a:t>Hemaragic</a:t>
            </a:r>
            <a:r>
              <a:rPr lang="en-US" dirty="0"/>
              <a:t>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VASOPRESSOR?</a:t>
            </a:r>
          </a:p>
          <a:p>
            <a:endParaRPr lang="en-US" dirty="0"/>
          </a:p>
          <a:p>
            <a:r>
              <a:rPr lang="en-US" dirty="0" smtClean="0"/>
              <a:t>DOPAMIN</a:t>
            </a:r>
          </a:p>
          <a:p>
            <a:r>
              <a:rPr lang="en-US" dirty="0" smtClean="0"/>
              <a:t>VASOPRESIN</a:t>
            </a:r>
          </a:p>
          <a:p>
            <a:r>
              <a:rPr lang="en-US" dirty="0" smtClean="0"/>
              <a:t>DPBOTAMIN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AVIOD</a:t>
            </a:r>
            <a:r>
              <a:rPr lang="en-US" dirty="0" smtClean="0"/>
              <a:t>:NOREPINEPHRIN Before intravenous volume replacement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  <a:r>
              <a:rPr lang="en-US" dirty="0" err="1"/>
              <a:t>Hemaragic</a:t>
            </a:r>
            <a:r>
              <a:rPr lang="en-US" dirty="0"/>
              <a:t>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uterine atony </a:t>
            </a:r>
            <a:r>
              <a:rPr lang="en-US" dirty="0"/>
              <a:t>can be treated with uterine </a:t>
            </a:r>
            <a:r>
              <a:rPr lang="en-US" dirty="0" smtClean="0"/>
              <a:t>massage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Oxytocin </a:t>
            </a:r>
            <a:r>
              <a:rPr lang="en-US" dirty="0"/>
              <a:t>infusion (20-40 U/L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15-methyl prostaglandin F2-alpha)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/>
              <a:t>Ergonovine</a:t>
            </a:r>
            <a:r>
              <a:rPr lang="en-US" dirty="0"/>
              <a:t> and </a:t>
            </a:r>
            <a:r>
              <a:rPr lang="en-US" dirty="0" err="1" smtClean="0"/>
              <a:t>methylergonovine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If medical management fails, therapeutic </a:t>
            </a:r>
            <a:r>
              <a:rPr lang="en-US" b="1" dirty="0">
                <a:solidFill>
                  <a:schemeClr val="accent2"/>
                </a:solidFill>
              </a:rPr>
              <a:t>embolization of the internal iliac or uterine </a:t>
            </a:r>
            <a:r>
              <a:rPr lang="en-US" b="1" dirty="0" smtClean="0">
                <a:solidFill>
                  <a:schemeClr val="accent2"/>
                </a:solidFill>
              </a:rPr>
              <a:t>artery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Surgical </a:t>
            </a:r>
            <a:r>
              <a:rPr lang="en-US" dirty="0"/>
              <a:t>exploration 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0B0-388F-4506-B552-FEBB5E59A276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41" y="1504600"/>
            <a:ext cx="6835765" cy="423391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/>
              <a:t>S</a:t>
            </a:r>
            <a:r>
              <a:rPr lang="en-US" dirty="0" smtClean="0"/>
              <a:t>eptic </a:t>
            </a:r>
            <a:r>
              <a:rPr lang="en-US" dirty="0"/>
              <a:t>S</a:t>
            </a:r>
            <a:r>
              <a:rPr lang="en-US" dirty="0" smtClean="0"/>
              <a:t>hock Couse: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septic abortion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chorioamnionic</a:t>
            </a:r>
            <a:r>
              <a:rPr lang="en-US" sz="2400" dirty="0" smtClean="0"/>
              <a:t> and postpartum infections,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pyelonephritis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respiratory tract infections.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3C5A-56AD-43C0-B064-80DEEDC02142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risk factors for </a:t>
            </a:r>
            <a:r>
              <a:rPr lang="en-US" dirty="0" smtClean="0"/>
              <a:t>sepsis: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Prolonged rupture of membranes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etained products of conception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</a:t>
            </a:r>
            <a:r>
              <a:rPr lang="en-US" sz="2800" dirty="0" smtClean="0"/>
              <a:t>nstrumentation of the genitourinary tract are other.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03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chills</a:t>
            </a:r>
            <a:r>
              <a:rPr lang="en-US" sz="2000" b="1" dirty="0">
                <a:solidFill>
                  <a:schemeClr val="accent2"/>
                </a:solidFill>
              </a:rPr>
              <a:t>, </a:t>
            </a:r>
            <a:r>
              <a:rPr lang="en-US" sz="2000" b="1" dirty="0" smtClean="0">
                <a:solidFill>
                  <a:schemeClr val="accent2"/>
                </a:solidFill>
              </a:rPr>
              <a:t>fever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hypotension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mental confusion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tachycardia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tachypnea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2"/>
                </a:solidFill>
              </a:rPr>
              <a:t>flushed </a:t>
            </a:r>
            <a:r>
              <a:rPr lang="en-US" sz="2000" b="1" dirty="0">
                <a:solidFill>
                  <a:schemeClr val="accent2"/>
                </a:solidFill>
              </a:rPr>
              <a:t>skin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As </a:t>
            </a:r>
            <a:r>
              <a:rPr lang="en-US" sz="2000" dirty="0"/>
              <a:t>the septic shock progresses, the patient develops cool clammy skin, bradycardia, and cyanosis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Mediators of sepsis </a:t>
            </a:r>
            <a:r>
              <a:rPr lang="en-US" sz="3200" dirty="0" smtClean="0"/>
              <a:t>are responsible for: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vasodilation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low peripheral vascular resistance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hypotension. </a:t>
            </a:r>
          </a:p>
          <a:p>
            <a:endParaRPr 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B5F-6598-4DD2-A01B-07A3FC989182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During sepsis, injury to </a:t>
            </a:r>
            <a:r>
              <a:rPr lang="en-US" sz="2800" b="1" dirty="0">
                <a:solidFill>
                  <a:schemeClr val="accent2"/>
                </a:solidFill>
              </a:rPr>
              <a:t>type II </a:t>
            </a:r>
            <a:r>
              <a:rPr lang="en-US" sz="2800" b="1" dirty="0" err="1">
                <a:solidFill>
                  <a:schemeClr val="accent2"/>
                </a:solidFill>
              </a:rPr>
              <a:t>pneumocytes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impairs surfactant production, causing 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alveolar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collapse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lowering lung compliance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producing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severe hypoxemia</a:t>
            </a:r>
          </a:p>
          <a:p>
            <a:pPr>
              <a:lnSpc>
                <a:spcPct val="150000"/>
              </a:lnSpc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51F6-0BA5-49D8-8BD7-FEFDD912D9D3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shock in pregnancy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Septic </a:t>
            </a:r>
            <a:r>
              <a:rPr lang="en-US" dirty="0"/>
              <a:t>Shock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immediate resuscitation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identification of the </a:t>
            </a:r>
            <a:r>
              <a:rPr lang="en-US" sz="2800" b="1" dirty="0" smtClean="0">
                <a:solidFill>
                  <a:schemeClr val="accent2"/>
                </a:solidFill>
              </a:rPr>
              <a:t>underlying cause of septic shock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treatment with antimicrobial therapy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88BC-5057-4C10-964B-0473E8633DB4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12462"/>
            <a:ext cx="8911687" cy="128089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outline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Definition of shock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Major types of shock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Couse </a:t>
            </a:r>
            <a:r>
              <a:rPr lang="en-US" dirty="0"/>
              <a:t>of shock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Clinical presentation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Management in pregnancy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Septic </a:t>
            </a:r>
            <a:r>
              <a:rPr lang="en-US" dirty="0"/>
              <a:t>Shock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Cultures of </a:t>
            </a:r>
            <a:r>
              <a:rPr lang="en-US" b="1" dirty="0">
                <a:solidFill>
                  <a:schemeClr val="accent2"/>
                </a:solidFill>
              </a:rPr>
              <a:t>sputum, blood, and urine </a:t>
            </a:r>
            <a:r>
              <a:rPr lang="en-US" dirty="0"/>
              <a:t>are sent before antibiotic administration.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Both gram-negative </a:t>
            </a:r>
            <a:r>
              <a:rPr lang="en-US" dirty="0"/>
              <a:t>and gram-positive bacteria.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empiric </a:t>
            </a:r>
            <a:r>
              <a:rPr lang="en-US" dirty="0"/>
              <a:t>antibiotic coverage </a:t>
            </a:r>
            <a:r>
              <a:rPr lang="en-US" dirty="0" smtClean="0"/>
              <a:t>, </a:t>
            </a:r>
            <a:r>
              <a:rPr lang="en-US" dirty="0"/>
              <a:t>combination used often is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penicillin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endParaRPr lang="en-US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aminoglycoside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clindamycin </a:t>
            </a:r>
            <a:r>
              <a:rPr lang="en-US" b="1" dirty="0">
                <a:solidFill>
                  <a:schemeClr val="accent2"/>
                </a:solidFill>
              </a:rPr>
              <a:t>or metronidazole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AC14-6BC4-40F6-A989-4CDBF91DB2F7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Septic </a:t>
            </a:r>
            <a:r>
              <a:rPr lang="en-US" dirty="0"/>
              <a:t>Shock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An alternative combination is a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second- </a:t>
            </a:r>
            <a:r>
              <a:rPr lang="en-US" b="1" dirty="0">
                <a:solidFill>
                  <a:schemeClr val="accent2"/>
                </a:solidFill>
              </a:rPr>
              <a:t>or third-generation cephalosporin </a:t>
            </a:r>
            <a:r>
              <a:rPr lang="en-US" b="1" dirty="0" smtClean="0">
                <a:solidFill>
                  <a:schemeClr val="accent2"/>
                </a:solidFill>
              </a:rPr>
              <a:t>           metronidazole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Piperacillin-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tazobactam</a:t>
            </a:r>
            <a:r>
              <a:rPr lang="en-US" dirty="0" smtClean="0"/>
              <a:t> </a:t>
            </a:r>
            <a:r>
              <a:rPr lang="en-US" dirty="0"/>
              <a:t>provides fairly comprehensive coverage for an intra-abdominal source of sepsis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B079-A810-48A5-8DD5-1CE3366DB431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31</a:t>
            </a:fld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7995138" y="2829169"/>
            <a:ext cx="28917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/>
              <a:t>patients require aggressive resuscitation with </a:t>
            </a:r>
            <a:r>
              <a:rPr lang="en-US" sz="2400" b="1" dirty="0">
                <a:solidFill>
                  <a:schemeClr val="accent2"/>
                </a:solidFill>
              </a:rPr>
              <a:t>crystalloids and colloids </a:t>
            </a:r>
            <a:r>
              <a:rPr lang="en-US" sz="2400" dirty="0"/>
              <a:t>to maintain sufficient intravascular volume </a:t>
            </a:r>
            <a:r>
              <a:rPr lang="en-US" sz="2800" b="1" dirty="0">
                <a:solidFill>
                  <a:schemeClr val="accent2"/>
                </a:solidFill>
              </a:rPr>
              <a:t>before</a:t>
            </a:r>
            <a:r>
              <a:rPr lang="en-US" sz="2400" dirty="0"/>
              <a:t> considering vasopressor </a:t>
            </a:r>
            <a:r>
              <a:rPr lang="en-US" sz="2400" dirty="0" smtClean="0"/>
              <a:t>therapy.</a:t>
            </a:r>
            <a:endParaRPr lang="en-US" sz="2400" i="1" dirty="0" smtClean="0"/>
          </a:p>
          <a:p>
            <a:pPr>
              <a:lnSpc>
                <a:spcPct val="200000"/>
              </a:lnSpc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     </a:t>
            </a:r>
            <a:endParaRPr lang="en-US" dirty="0" smtClean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CD46-63C8-424D-835A-62141B597B0A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Although dopamine has been used in the past in patients with septic shock, norepinephrine achieves better perfusion pre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2"/>
                </a:solidFill>
              </a:rPr>
              <a:t>Ephedrine, an alpha and beta agonist(10-25mg iv slowly)</a:t>
            </a:r>
            <a:r>
              <a:rPr lang="en-US" sz="2000" dirty="0" smtClean="0"/>
              <a:t>, may be the preferred vasopressor in patients with acute hypotension during pregnancy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2C5-D6E1-48CE-BD61-6613C3BBBB67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management of septic shock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4800" dirty="0" smtClean="0"/>
              <a:t>Early recognition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Early and adequate antibiotic therapy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Source control 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Early hemodynamic resuscitation and continued support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Corticosteroids (refractory vasopressor-dependent shock) 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Glycemic control </a:t>
            </a:r>
          </a:p>
          <a:p>
            <a:pPr>
              <a:lnSpc>
                <a:spcPct val="170000"/>
              </a:lnSpc>
            </a:pPr>
            <a:r>
              <a:rPr lang="en-US" sz="4800" dirty="0" smtClean="0"/>
              <a:t>Proper ventilator management with low tidal volume in patients with ARDS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89F9-6E3B-42F2-8686-530C3219B513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Cardiogenic shock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600" dirty="0">
                <a:solidFill>
                  <a:schemeClr val="accent2"/>
                </a:solidFill>
              </a:rPr>
              <a:t>left ventricle is not able to pump sufficient blood to meet the metabolic demands of the tissues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en-US" sz="3600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3600" dirty="0" smtClean="0"/>
              <a:t>   Sever </a:t>
            </a:r>
            <a:r>
              <a:rPr lang="en-US" sz="3600" dirty="0" err="1" smtClean="0"/>
              <a:t>Valvular</a:t>
            </a:r>
            <a:r>
              <a:rPr lang="en-US" sz="3600" dirty="0" smtClean="0"/>
              <a:t> Disease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3600" dirty="0" smtClean="0"/>
              <a:t>   </a:t>
            </a:r>
            <a:r>
              <a:rPr lang="en-US" sz="3600" dirty="0" err="1" smtClean="0"/>
              <a:t>Peripartume</a:t>
            </a:r>
            <a:r>
              <a:rPr lang="en-US" sz="3600" dirty="0" smtClean="0"/>
              <a:t> cardiomyopathy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accent2"/>
                </a:solidFill>
              </a:rPr>
              <a:t>last </a:t>
            </a:r>
            <a:r>
              <a:rPr lang="en-US" sz="3600" dirty="0">
                <a:solidFill>
                  <a:schemeClr val="accent2"/>
                </a:solidFill>
              </a:rPr>
              <a:t>month of pregnancy and up to 6 months 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3C9-F730-4D07-8180-48E1292D5D19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shock in pregnancy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5900" b="1" dirty="0" err="1" smtClean="0">
                <a:solidFill>
                  <a:schemeClr val="accent2"/>
                </a:solidFill>
              </a:rPr>
              <a:t>Peripartum</a:t>
            </a:r>
            <a:r>
              <a:rPr lang="en-US" sz="5900" b="1" dirty="0" smtClean="0">
                <a:solidFill>
                  <a:schemeClr val="accent2"/>
                </a:solidFill>
              </a:rPr>
              <a:t> cardiomyopathy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Old age</a:t>
            </a:r>
          </a:p>
          <a:p>
            <a:pPr>
              <a:lnSpc>
                <a:spcPct val="170000"/>
              </a:lnSpc>
            </a:pPr>
            <a:r>
              <a:rPr lang="en-US" sz="4000" dirty="0" err="1" smtClean="0"/>
              <a:t>multiparity</a:t>
            </a:r>
            <a:endParaRPr lang="en-US" sz="4000" dirty="0" smtClean="0"/>
          </a:p>
          <a:p>
            <a:pPr>
              <a:lnSpc>
                <a:spcPct val="170000"/>
              </a:lnSpc>
            </a:pPr>
            <a:r>
              <a:rPr lang="en-US" sz="4000" dirty="0" smtClean="0"/>
              <a:t>twin gestation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preeclampsia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000" dirty="0" smtClean="0"/>
              <a:t> these patients have signs and symptoms of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congestive heart failure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7553-6A04-43D9-8E5C-3242E8144340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shock in pregnancy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clinical signs of 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400" dirty="0" smtClean="0"/>
          </a:p>
          <a:p>
            <a:pPr>
              <a:lnSpc>
                <a:spcPct val="160000"/>
              </a:lnSpc>
            </a:pPr>
            <a:r>
              <a:rPr lang="en-US" sz="3500" dirty="0" smtClean="0"/>
              <a:t>distended neck veins</a:t>
            </a:r>
          </a:p>
          <a:p>
            <a:pPr>
              <a:lnSpc>
                <a:spcPct val="160000"/>
              </a:lnSpc>
            </a:pPr>
            <a:r>
              <a:rPr lang="en-US" sz="3500" dirty="0" smtClean="0"/>
              <a:t>dyspnea, tachypnea</a:t>
            </a:r>
          </a:p>
          <a:p>
            <a:pPr>
              <a:lnSpc>
                <a:spcPct val="160000"/>
              </a:lnSpc>
            </a:pPr>
            <a:r>
              <a:rPr lang="en-US" sz="3500" dirty="0" smtClean="0"/>
              <a:t>the presence of a third heart sound</a:t>
            </a:r>
          </a:p>
          <a:p>
            <a:pPr>
              <a:lnSpc>
                <a:spcPct val="160000"/>
              </a:lnSpc>
            </a:pPr>
            <a:r>
              <a:rPr lang="en-US" sz="3500" dirty="0" smtClean="0"/>
              <a:t> systolic or diastolic murmurs, generalized edema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43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Treatment of cardiomyopathy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>
              <a:lnSpc>
                <a:spcPct val="170000"/>
              </a:lnSpc>
            </a:pPr>
            <a:r>
              <a:rPr lang="en-US" sz="6000" dirty="0" smtClean="0"/>
              <a:t>diuretics</a:t>
            </a:r>
          </a:p>
          <a:p>
            <a:pPr>
              <a:lnSpc>
                <a:spcPct val="170000"/>
              </a:lnSpc>
            </a:pPr>
            <a:r>
              <a:rPr lang="en-US" sz="6000" dirty="0" smtClean="0"/>
              <a:t>vasodilators </a:t>
            </a:r>
            <a:r>
              <a:rPr lang="en-US" sz="6000" dirty="0"/>
              <a:t>for afterload </a:t>
            </a:r>
            <a:r>
              <a:rPr lang="en-US" sz="6000" dirty="0" smtClean="0"/>
              <a:t>reduction</a:t>
            </a:r>
            <a:endParaRPr lang="en-US" sz="6000" dirty="0"/>
          </a:p>
          <a:p>
            <a:pPr>
              <a:lnSpc>
                <a:spcPct val="170000"/>
              </a:lnSpc>
            </a:pPr>
            <a:r>
              <a:rPr lang="en-US" sz="6000" dirty="0" smtClean="0"/>
              <a:t>digoxin</a:t>
            </a:r>
          </a:p>
          <a:p>
            <a:pPr>
              <a:lnSpc>
                <a:spcPct val="170000"/>
              </a:lnSpc>
            </a:pPr>
            <a:r>
              <a:rPr lang="en-US" sz="6000" dirty="0" smtClean="0"/>
              <a:t>careful </a:t>
            </a:r>
            <a:r>
              <a:rPr lang="en-US" sz="6000" dirty="0"/>
              <a:t>follow-up</a:t>
            </a:r>
            <a:r>
              <a:rPr lang="en-US" sz="60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sz="6000" dirty="0" smtClean="0"/>
              <a:t>Inflammatory </a:t>
            </a:r>
            <a:r>
              <a:rPr lang="en-US" sz="6000" dirty="0"/>
              <a:t>myocarditis may respond to immunosuppressive therapy</a:t>
            </a:r>
          </a:p>
          <a:p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36F3-F863-4B88-91BC-5423F3797626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mortality associated with </a:t>
            </a:r>
            <a:r>
              <a:rPr lang="en-US" sz="2800" dirty="0" err="1" smtClean="0"/>
              <a:t>peripartum</a:t>
            </a:r>
            <a:r>
              <a:rPr lang="en-US" sz="2800" dirty="0" smtClean="0"/>
              <a:t> cardiomyopathy is </a:t>
            </a:r>
            <a:r>
              <a:rPr lang="en-US" sz="2800" b="1" dirty="0" smtClean="0">
                <a:solidFill>
                  <a:schemeClr val="accent2"/>
                </a:solidFill>
              </a:rPr>
              <a:t>25-50%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DF72-2D38-4C09-8768-60361F9CAD81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shock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Syndrome </a:t>
            </a:r>
            <a:r>
              <a:rPr lang="en-US" sz="2400" dirty="0"/>
              <a:t>initiated by acute </a:t>
            </a:r>
            <a:r>
              <a:rPr lang="en-US" sz="2400" dirty="0" err="1"/>
              <a:t>hypoperfusion</a:t>
            </a:r>
            <a:r>
              <a:rPr lang="en-US" sz="2400" dirty="0"/>
              <a:t>, leading to tissue hypoxia and vital organ </a:t>
            </a:r>
            <a:r>
              <a:rPr lang="en-US" sz="2400" dirty="0" smtClean="0"/>
              <a:t>dysfunction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a systemic disorder affecting multiple organ systems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7932-D7FE-4197-AB75-CE507CA48C74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Anaphylactic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TRIGGERS</a:t>
            </a:r>
          </a:p>
          <a:p>
            <a:r>
              <a:rPr lang="en-US" dirty="0" smtClean="0"/>
              <a:t>Antibiotics:</a:t>
            </a:r>
          </a:p>
          <a:p>
            <a:pPr marL="0" indent="0">
              <a:buNone/>
            </a:pPr>
            <a:r>
              <a:rPr lang="en-US" dirty="0" smtClean="0"/>
              <a:t>      ampicillin </a:t>
            </a:r>
            <a:r>
              <a:rPr lang="en-US" dirty="0"/>
              <a:t>,</a:t>
            </a:r>
            <a:r>
              <a:rPr lang="en-US" dirty="0" smtClean="0"/>
              <a:t>cefazolin and ceftriaxone</a:t>
            </a:r>
          </a:p>
          <a:p>
            <a:r>
              <a:rPr lang="en-US" dirty="0" smtClean="0"/>
              <a:t>Anesthetic </a:t>
            </a:r>
            <a:r>
              <a:rPr lang="en-US" dirty="0"/>
              <a:t>agents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Neuromuscular </a:t>
            </a:r>
            <a:r>
              <a:rPr lang="en-US" dirty="0"/>
              <a:t>blocking agents, such as </a:t>
            </a:r>
            <a:r>
              <a:rPr lang="en-US" dirty="0" err="1" smtClean="0"/>
              <a:t>suxamethonium</a:t>
            </a:r>
            <a:endParaRPr lang="en-US" dirty="0" smtClean="0"/>
          </a:p>
          <a:p>
            <a:r>
              <a:rPr lang="en-US" dirty="0" smtClean="0"/>
              <a:t>Oxytocin</a:t>
            </a:r>
          </a:p>
          <a:p>
            <a:r>
              <a:rPr lang="en-US" dirty="0"/>
              <a:t>Intravenous </a:t>
            </a:r>
            <a:r>
              <a:rPr lang="en-US" dirty="0" smtClean="0"/>
              <a:t>iron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Anaphylactic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most common signs and symptoms are </a:t>
            </a:r>
            <a:r>
              <a:rPr lang="en-US" dirty="0" smtClean="0"/>
              <a:t>cutaneous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sudden </a:t>
            </a:r>
            <a:r>
              <a:rPr lang="en-US" dirty="0"/>
              <a:t>onset of generalized </a:t>
            </a:r>
            <a:r>
              <a:rPr lang="en-US" dirty="0" err="1" smtClean="0"/>
              <a:t>urticaria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angioedema</a:t>
            </a:r>
          </a:p>
          <a:p>
            <a:r>
              <a:rPr lang="en-US" dirty="0" smtClean="0"/>
              <a:t>flushing</a:t>
            </a:r>
            <a:endParaRPr lang="en-US" dirty="0"/>
          </a:p>
          <a:p>
            <a:r>
              <a:rPr lang="en-US" dirty="0" smtClean="0"/>
              <a:t>pruritus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However, 10 to 20% of patients have no skin findings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 </a:t>
            </a:r>
            <a:r>
              <a:rPr lang="en-US" dirty="0" smtClean="0"/>
              <a:t>signs in </a:t>
            </a:r>
            <a:r>
              <a:rPr lang="en-US" dirty="0" err="1" smtClean="0"/>
              <a:t>Anaphylacitic</a:t>
            </a:r>
            <a:r>
              <a:rPr lang="en-US" dirty="0" smtClean="0"/>
              <a:t> shock: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Rapid </a:t>
            </a:r>
            <a:r>
              <a:rPr lang="en-US" dirty="0"/>
              <a:t>progression of </a:t>
            </a:r>
            <a:r>
              <a:rPr lang="en-US" dirty="0" smtClean="0"/>
              <a:t>symptoms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respiratory distress (</a:t>
            </a:r>
            <a:r>
              <a:rPr lang="en-US" dirty="0" err="1"/>
              <a:t>eg</a:t>
            </a:r>
            <a:r>
              <a:rPr lang="en-US" dirty="0"/>
              <a:t>, stridor, wheezing, dyspnea, increased work of</a:t>
            </a:r>
          </a:p>
          <a:p>
            <a:pPr>
              <a:lnSpc>
                <a:spcPct val="150000"/>
              </a:lnSpc>
            </a:pPr>
            <a:r>
              <a:rPr lang="en-US" dirty="0"/>
              <a:t>breathing, persistent cough, cyanosis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vomiting, </a:t>
            </a:r>
            <a:r>
              <a:rPr lang="en-US" dirty="0" smtClean="0"/>
              <a:t>abdominal </a:t>
            </a:r>
            <a:r>
              <a:rPr lang="en-US" dirty="0"/>
              <a:t>pain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hypotension,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dysrhythmia</a:t>
            </a:r>
            <a:r>
              <a:rPr lang="en-US" dirty="0"/>
              <a:t>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chest </a:t>
            </a:r>
            <a:r>
              <a:rPr lang="en-US" dirty="0"/>
              <a:t>pain,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collapse.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42</a:t>
            </a:fld>
            <a:endParaRPr lang="en-US"/>
          </a:p>
        </p:txBody>
      </p:sp>
      <p:pic>
        <p:nvPicPr>
          <p:cNvPr id="7" name="Content Placeholder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65" y="3660960"/>
            <a:ext cx="2668295" cy="247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15" y="1152907"/>
            <a:ext cx="8770106" cy="48790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64" y="970344"/>
            <a:ext cx="8644741" cy="50130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Amniotic fluid embolism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Amniotic fluid embolism (AFE) is a catastrophic </a:t>
            </a:r>
            <a:r>
              <a:rPr lang="en-US" sz="2400" dirty="0" err="1" smtClean="0"/>
              <a:t>peripartum</a:t>
            </a:r>
            <a:r>
              <a:rPr lang="en-US" sz="2400" dirty="0" smtClean="0"/>
              <a:t> syndrome that manifests as 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sudden onset of severe dyspnea, hypoxemia,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hemodynamic collapse, coagulopathy, and seizures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BF0-40EF-4F63-A0FD-13CD6923733C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Amniotic fluid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600" dirty="0" smtClean="0"/>
              <a:t>The diagnosis of AFE is based on a characteristic </a:t>
            </a:r>
            <a:r>
              <a:rPr lang="en-US" sz="3600" b="1" dirty="0" smtClean="0">
                <a:solidFill>
                  <a:schemeClr val="accent2"/>
                </a:solidFill>
              </a:rPr>
              <a:t>clinical picture</a:t>
            </a:r>
            <a:r>
              <a:rPr lang="en-US" sz="3600" dirty="0" smtClean="0"/>
              <a:t>. </a:t>
            </a:r>
          </a:p>
          <a:p>
            <a:pPr>
              <a:lnSpc>
                <a:spcPct val="160000"/>
              </a:lnSpc>
            </a:pPr>
            <a:r>
              <a:rPr lang="en-US" sz="3600" dirty="0" smtClean="0"/>
              <a:t>Treatment :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oxygenation and hemodynamic support</a:t>
            </a:r>
            <a:r>
              <a:rPr lang="en-US" sz="36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sz="3600" dirty="0" smtClean="0"/>
              <a:t> Corticosteroids</a:t>
            </a:r>
          </a:p>
          <a:p>
            <a:pPr>
              <a:lnSpc>
                <a:spcPct val="160000"/>
              </a:lnSpc>
            </a:pPr>
            <a:r>
              <a:rPr lang="en-US" sz="3600" dirty="0" smtClean="0"/>
              <a:t>The mortality rate for AFE is high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5404-CBA6-42D8-A606-B2816107A2CB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Intubation and mechanical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I</a:t>
            </a:r>
            <a:r>
              <a:rPr lang="en-US" sz="2000" dirty="0" smtClean="0"/>
              <a:t>ntubation and suctioning may lead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to mucosal injury and bleeding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 intubation must be performed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quickly</a:t>
            </a:r>
            <a:r>
              <a:rPr lang="en-US" sz="2000" dirty="0" smtClean="0"/>
              <a:t> because pregnant patients have lower oxygen reserves because of the decrease in functional residual capacity (FRC)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AD40-90B8-4207-84FD-666C5216A492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Intubation and mechanical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ABG: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PH: 7.40-7.47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PCO2: 28-32 mmHg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HCO3: 18-21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maintain their PaCO2 at approximately 30 mm Hg, which is the normal level during pregnancy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E99-F3EE-4D03-97A3-83072EEB337E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Cardiopulmonary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place pregnant patients in a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left lateral tilt </a:t>
            </a:r>
            <a:r>
              <a:rPr lang="en-US" sz="2800" dirty="0" smtClean="0"/>
              <a:t>position to </a:t>
            </a:r>
            <a:r>
              <a:rPr lang="en-US" sz="2800" dirty="0" smtClean="0">
                <a:solidFill>
                  <a:srgbClr val="FF0000"/>
                </a:solidFill>
              </a:rPr>
              <a:t>avoid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supine</a:t>
            </a:r>
            <a:r>
              <a:rPr lang="en-US" sz="2800" dirty="0" smtClean="0"/>
              <a:t> hypotension.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This can be achieved by placing a pillow or wedge under the patient's left hip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879A-9762-4B97-98B5-B61949AD028B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shock in pregnancy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32987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B9A5-42F8-4259-9CA4-DF36C7F1192A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56" y="395208"/>
            <a:ext cx="5690243" cy="61056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Energy for Defibrillation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Biphasic</a:t>
            </a:r>
            <a:r>
              <a:rPr lang="en-US" sz="2400" dirty="0"/>
              <a:t>: Manufacturer recommendation (</a:t>
            </a:r>
            <a:r>
              <a:rPr lang="en-US" sz="2400" dirty="0" err="1"/>
              <a:t>eg</a:t>
            </a:r>
            <a:r>
              <a:rPr lang="en-US" sz="2400" dirty="0"/>
              <a:t>, initial dose of 120-200 J</a:t>
            </a:r>
            <a:r>
              <a:rPr lang="en-US" sz="2400" dirty="0" smtClean="0"/>
              <a:t>)</a:t>
            </a:r>
            <a:endParaRPr lang="fa-IR" sz="2400" dirty="0" smtClean="0"/>
          </a:p>
          <a:p>
            <a:pPr>
              <a:lnSpc>
                <a:spcPct val="150000"/>
              </a:lnSpc>
            </a:pPr>
            <a:endParaRPr lang="fa-IR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Monophasic</a:t>
            </a:r>
            <a:r>
              <a:rPr lang="en-US" sz="2400" dirty="0"/>
              <a:t>: 360 </a:t>
            </a:r>
            <a:r>
              <a:rPr lang="en-US" sz="2400" dirty="0" smtClean="0"/>
              <a:t>J</a:t>
            </a:r>
            <a:endParaRPr lang="fa-IR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Epinephrine</a:t>
            </a:r>
            <a:r>
              <a:rPr lang="en-US" dirty="0"/>
              <a:t> IV/IO dose: 1 mg every 3-5 minutes </a:t>
            </a:r>
            <a:endParaRPr lang="fa-IR" dirty="0" smtClean="0"/>
          </a:p>
          <a:p>
            <a:endParaRPr lang="fa-IR" dirty="0"/>
          </a:p>
          <a:p>
            <a:r>
              <a:rPr lang="en-US" u="sng" dirty="0" smtClean="0"/>
              <a:t>Amiodarone</a:t>
            </a:r>
            <a:r>
              <a:rPr lang="en-US" dirty="0" smtClean="0"/>
              <a:t> </a:t>
            </a:r>
            <a:r>
              <a:rPr lang="en-US" dirty="0"/>
              <a:t>IV/IO dose: First dose: 300 mg bolus. Second dose: 150 mg. </a:t>
            </a:r>
            <a:endParaRPr lang="fa-IR" dirty="0" smtClean="0"/>
          </a:p>
          <a:p>
            <a:endParaRPr lang="fa-IR" dirty="0"/>
          </a:p>
          <a:p>
            <a:r>
              <a:rPr lang="en-US" u="sng" dirty="0" smtClean="0"/>
              <a:t>Lidocaine</a:t>
            </a:r>
            <a:r>
              <a:rPr lang="en-US" dirty="0" smtClean="0"/>
              <a:t> </a:t>
            </a:r>
            <a:r>
              <a:rPr lang="en-US" dirty="0"/>
              <a:t>IV/IO dose: First dose: 1-1.5 mg/kg. Second dose: 0.5-0.75 mg/kg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difficult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airway </a:t>
            </a:r>
            <a:r>
              <a:rPr lang="en-US" dirty="0"/>
              <a:t>is common. Use the most experienced provider. • Provide endotracheal intubation or </a:t>
            </a:r>
            <a:r>
              <a:rPr lang="en-US" dirty="0" err="1"/>
              <a:t>supraglottic</a:t>
            </a:r>
            <a:r>
              <a:rPr lang="en-US" dirty="0"/>
              <a:t> advanced airway.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Perform waveform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capnography</a:t>
            </a:r>
            <a:r>
              <a:rPr lang="en-US" dirty="0"/>
              <a:t> or </a:t>
            </a:r>
            <a:r>
              <a:rPr lang="en-US" dirty="0" err="1"/>
              <a:t>capnometry</a:t>
            </a:r>
            <a:r>
              <a:rPr lang="en-US" dirty="0"/>
              <a:t> to confirm and monitor ET tube placement. </a:t>
            </a:r>
            <a:r>
              <a:rPr lang="en-US" dirty="0" smtClean="0"/>
              <a:t>•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Once </a:t>
            </a:r>
            <a:r>
              <a:rPr lang="en-US" dirty="0"/>
              <a:t>advanced airway is in place, give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 breath every 6 seconds </a:t>
            </a:r>
            <a:r>
              <a:rPr lang="en-US" dirty="0"/>
              <a:t>(10 breaths/min)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continuous chest compressions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shock in pregnancy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9" y="1152907"/>
            <a:ext cx="7490103" cy="545811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54" y="1350545"/>
            <a:ext cx="5107761" cy="46550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Hemodynamic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Pregnant patients who are critically ill and in shock may require insertion of 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pulmonary artery catheter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severe preeclampsia with oliguria,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pulmonary edema,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severe cardiac disease,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acute respiratory distress syndrome (ARDS), septic shock, and AFE.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4D6A-DC40-41B9-A2C4-4B5FE1EB11B2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therapy (Sedation)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meperidine and fentanyl </a:t>
            </a:r>
            <a:r>
              <a:rPr lang="en-US" dirty="0" smtClean="0"/>
              <a:t>are commonly used;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experience with </a:t>
            </a:r>
            <a:r>
              <a:rPr lang="en-US" dirty="0" err="1" smtClean="0"/>
              <a:t>propofol</a:t>
            </a:r>
            <a:r>
              <a:rPr lang="en-US" dirty="0" smtClean="0"/>
              <a:t> is limited.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Benzodiazepines may be used, but these may have </a:t>
            </a:r>
            <a:r>
              <a:rPr lang="en-US" u="sng" dirty="0" smtClean="0"/>
              <a:t>depressive effects on fetal respiration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743D-2A7E-471A-8F1E-3148C19324A4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SUMMORY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Type of shock and management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SI,qSOFA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Resucitation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left lateral tilt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Ephedrine&gt;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dopamin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nourepinephrin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Sedative: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meperidine and fentanyl 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Harrison 2022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Shock and Pregnancy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Updated: Jan 08, 2019 Author: Marie R Baldisseri, MD, MPH, FCCM; Chief Editor: Christine Isaacs,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MD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Up to date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edscape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Distributive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Septic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shock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Pancreatitis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Severe burns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Anaphylactic shock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Neurogenic shock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Endocrine shock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,Adrenal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5AA-4999-467F-94A5-3948D6A825DA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60</a:t>
            </a:fld>
            <a:endParaRPr lang="en-US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7" y="706408"/>
            <a:ext cx="8010150" cy="59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سپاس از حسن توجه شما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F82F-E9C5-454D-AF1F-CB09CCC56605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61</a:t>
            </a:fld>
            <a:endParaRPr lang="en-US"/>
          </a:p>
        </p:txBody>
      </p:sp>
      <p:pic>
        <p:nvPicPr>
          <p:cNvPr id="2052" name="Picture 4" descr="تصویر ذهنی | مرجع دانلود پاورپوین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44" y="1453661"/>
            <a:ext cx="7310933" cy="54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Cardiogenic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Myocardial infarction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Myocarditis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Arrhythmia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Valvular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Severe aortic valve insufficiency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Severe mitral valve insufficiency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3DF3-9A7A-4BCC-9372-AD698E177756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a.Tension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pneumothorax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Cardiac tamponade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Constrictive pericarditis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Pulmonary embolism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Aortic dissection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0C4C-71CD-40AA-AB1A-F2CBDB82AF7F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Hypovolemic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Hemorrhagic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ii. GI bleeding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iii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Ruptured ectopic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b. GI losses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Polyuria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7212-D522-4D48-870B-58BFBA73F53A}" type="datetime1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shock in pregnancy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C8C-1526-4ECE-BF45-A66E3AC0DF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2016</TotalTime>
  <Words>1807</Words>
  <Application>Microsoft Office PowerPoint</Application>
  <PresentationFormat>Widescreen</PresentationFormat>
  <Paragraphs>482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Century Gothic</vt:lpstr>
      <vt:lpstr>Tahoma</vt:lpstr>
      <vt:lpstr>Wingdings</vt:lpstr>
      <vt:lpstr>Wingdings 3</vt:lpstr>
      <vt:lpstr>Wisp</vt:lpstr>
      <vt:lpstr>PowerPoint Presentation</vt:lpstr>
      <vt:lpstr>Shock in Pregnancy</vt:lpstr>
      <vt:lpstr>outline</vt:lpstr>
      <vt:lpstr>shock</vt:lpstr>
      <vt:lpstr>PowerPoint Presentation</vt:lpstr>
      <vt:lpstr> Distributive shock</vt:lpstr>
      <vt:lpstr>Cardiogenic</vt:lpstr>
      <vt:lpstr>obstructive</vt:lpstr>
      <vt:lpstr>Hypovolemic</vt:lpstr>
      <vt:lpstr>PowerPoint Presentation</vt:lpstr>
      <vt:lpstr>Clinical Manifestation</vt:lpstr>
      <vt:lpstr>The shock index (SI)</vt:lpstr>
      <vt:lpstr>qSOFA</vt:lpstr>
      <vt:lpstr>PowerPoint Presentation</vt:lpstr>
      <vt:lpstr>Key Principles in the Treatment of Shock</vt:lpstr>
      <vt:lpstr>Shock Management in Pregnancy</vt:lpstr>
      <vt:lpstr>Physiologic Alteration:</vt:lpstr>
      <vt:lpstr>Hemorrhagic Shock in pregnancy</vt:lpstr>
      <vt:lpstr>Management Hemaragic shock</vt:lpstr>
      <vt:lpstr>Management Hemaragic shock</vt:lpstr>
      <vt:lpstr>Management Hemaragic shock</vt:lpstr>
      <vt:lpstr>Management Hemaragic shock</vt:lpstr>
      <vt:lpstr>PowerPoint Presentation</vt:lpstr>
      <vt:lpstr>  Septic Shock Couse:</vt:lpstr>
      <vt:lpstr>significant risk factors for sepsis:</vt:lpstr>
      <vt:lpstr>manifestation</vt:lpstr>
      <vt:lpstr>Septic Shock</vt:lpstr>
      <vt:lpstr>Septic Shock</vt:lpstr>
      <vt:lpstr>Treatment Septic Shock </vt:lpstr>
      <vt:lpstr>Treatment Septic Shock </vt:lpstr>
      <vt:lpstr>Treatment Septic Shock </vt:lpstr>
      <vt:lpstr>Septic Shock</vt:lpstr>
      <vt:lpstr>Septic Shock</vt:lpstr>
      <vt:lpstr>principles of management of septic shock </vt:lpstr>
      <vt:lpstr>Cardiogenic shock</vt:lpstr>
      <vt:lpstr>Cardiogenic shock</vt:lpstr>
      <vt:lpstr> The clinical signs of cardiogenic shock</vt:lpstr>
      <vt:lpstr> Treatment of cardiomyopathy</vt:lpstr>
      <vt:lpstr>Cardiogenic shock</vt:lpstr>
      <vt:lpstr>Anaphylactic shock</vt:lpstr>
      <vt:lpstr>Anaphylactic shock</vt:lpstr>
      <vt:lpstr>Danger signs in Anaphylacitic shock: </vt:lpstr>
      <vt:lpstr>PowerPoint Presentation</vt:lpstr>
      <vt:lpstr>PowerPoint Presentation</vt:lpstr>
      <vt:lpstr>Amniotic fluid embolism</vt:lpstr>
      <vt:lpstr>Amniotic fluid embolism</vt:lpstr>
      <vt:lpstr>Intubation and mechanical ventilation</vt:lpstr>
      <vt:lpstr>Intubation and mechanical ventilation</vt:lpstr>
      <vt:lpstr>Cardiopulmonary resuscitation</vt:lpstr>
      <vt:lpstr>PowerPoint Presentation</vt:lpstr>
      <vt:lpstr>Shock Energy for Defibrillation</vt:lpstr>
      <vt:lpstr>Drug Therapy</vt:lpstr>
      <vt:lpstr>Advanced Airway</vt:lpstr>
      <vt:lpstr>PowerPoint Presentation</vt:lpstr>
      <vt:lpstr>PowerPoint Presentation</vt:lpstr>
      <vt:lpstr>Hemodynamic monitoring</vt:lpstr>
      <vt:lpstr>Drug therapy (Sedation)</vt:lpstr>
      <vt:lpstr>SUMMORY</vt:lpstr>
      <vt:lpstr>REFERENCES</vt:lpstr>
      <vt:lpstr>PowerPoint Presentation</vt:lpstr>
      <vt:lpstr>سپاس از حسن توجه شما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I S I O N</dc:creator>
  <cp:lastModifiedBy>User D2.</cp:lastModifiedBy>
  <cp:revision>336</cp:revision>
  <dcterms:created xsi:type="dcterms:W3CDTF">2022-09-19T08:42:34Z</dcterms:created>
  <dcterms:modified xsi:type="dcterms:W3CDTF">2023-06-24T08:03:06Z</dcterms:modified>
</cp:coreProperties>
</file>